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8.webp" ContentType="image/webp"/>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3"/>
    <p:sldId id="346" r:id="rId4"/>
    <p:sldId id="471" r:id="rId5"/>
    <p:sldId id="370" r:id="rId6"/>
    <p:sldId id="371" r:id="rId7"/>
    <p:sldId id="372" r:id="rId8"/>
    <p:sldId id="472" r:id="rId9"/>
    <p:sldId id="485" r:id="rId10"/>
    <p:sldId id="484" r:id="rId11"/>
    <p:sldId id="294" r:id="rId12"/>
    <p:sldId id="295" r:id="rId13"/>
    <p:sldId id="296" r:id="rId14"/>
    <p:sldId id="297" r:id="rId15"/>
    <p:sldId id="299" r:id="rId16"/>
    <p:sldId id="298" r:id="rId17"/>
    <p:sldId id="290" r:id="rId18"/>
    <p:sldId id="351" r:id="rId19"/>
    <p:sldId id="409" r:id="rId20"/>
    <p:sldId id="466" r:id="rId21"/>
    <p:sldId id="480" r:id="rId22"/>
    <p:sldId id="310" r:id="rId23"/>
    <p:sldId id="380" r:id="rId24"/>
    <p:sldId id="475" r:id="rId25"/>
    <p:sldId id="476" r:id="rId26"/>
    <p:sldId id="4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mana\OneDrive\Masa&#252;st&#252;\2.A&#350;AMA%202025\Kaipo%20Ala&#231;at&#305;\B2\Personel%20Oranlar&#30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"Toplam Çalışan Sayısı"</c:f>
              <c:strCache>
                <c:ptCount val="1"/>
                <c:pt idx="0">
                  <c:v>Toplam Çalışan Sayısı</c:v>
                </c:pt>
              </c:strCache>
            </c:strRef>
          </c:tx>
          <c:spPr>
            <a:solidFill>
              <a:srgbClr val="5B9BD5"/>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Oranları.xlsx]2025'!$A$4</c:f>
              <c:numCache>
                <c:formatCode>General</c:formatCode>
                <c:ptCount val="1"/>
                <c:pt idx="0">
                  <c:v>12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"Yerel İsdihdam % Değeri"</c:f>
              <c:strCache>
                <c:ptCount val="1"/>
                <c:pt idx="0">
                  <c:v>Yerel İsdihdam % Değeri</c:v>
                </c:pt>
              </c:strCache>
            </c:strRef>
          </c:tx>
          <c:spPr>
            <a:solidFill>
              <a:srgbClr val="ED7D31"/>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Oranları.xlsx]2025'!$G$4</c:f>
              <c:numCache>
                <c:formatCode>0%</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2"/>
          <c:order val="2"/>
          <c:tx>
            <c:strRef>
              <c:f>"Yerel Yönetici İstihdam % Değeri"</c:f>
              <c:strCache>
                <c:ptCount val="1"/>
                <c:pt idx="0">
                  <c:v>Yerel Yönetici İstihdam % Değeri</c:v>
                </c:pt>
              </c:strCache>
            </c:strRef>
          </c:tx>
          <c:spPr>
            <a:solidFill>
              <a:srgbClr val="A5A5A5"/>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Oranları.xlsx]2025'!$I$4</c:f>
              <c:numCache>
                <c:formatCode>0%</c:formatCode>
                <c:ptCount val="1"/>
                <c:pt idx="0">
                  <c:v>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3"/>
          <c:order val="3"/>
          <c:tx>
            <c:strRef>
              <c:f>"Kadın Çalışan % Değeri"</c:f>
              <c:strCache>
                <c:ptCount val="1"/>
                <c:pt idx="0">
                  <c:v>Kadın Çalışan % Değeri</c:v>
                </c:pt>
              </c:strCache>
            </c:strRef>
          </c:tx>
          <c:spPr>
            <a:solidFill>
              <a:srgbClr val="FFC000"/>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Oranları.xlsx]2025'!$K$4</c:f>
              <c:numCache>
                <c:formatCode>0%</c:formatCode>
                <c:ptCount val="1"/>
                <c:pt idx="0">
                  <c:v>0.166666666666667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4"/>
          <c:order val="4"/>
          <c:tx>
            <c:strRef>
              <c:f>"Kadın Çalışan % Değeri"</c:f>
              <c:strCache>
                <c:ptCount val="1"/>
                <c:pt idx="0">
                  <c:v>Kadın Çalışan % Değeri</c:v>
                </c:pt>
              </c:strCache>
            </c:strRef>
          </c:tx>
          <c:spPr>
            <a:solidFill>
              <a:srgbClr val="4472C4"/>
            </a:solidFill>
            <a:ln cmpd="sng">
              <a:solidFill>
                <a:srgbClr val="000000"/>
              </a:solidFill>
            </a:ln>
          </c:spPr>
          <c:invertIfNegative val="1"/>
          <c:dLbls>
            <c:spPr>
              <a:noFill/>
              <a:ln>
                <a:noFill/>
              </a:ln>
              <a:effectLst/>
            </c:spPr>
            <c:txPr>
              <a:bodyPr rot="0" spcFirstLastPara="0" vertOverflow="ellipsis" vert="horz" wrap="square" lIns="38100" tIns="19050" rIns="38100" bIns="19050" anchor="ctr" anchorCtr="1"/>
              <a:lstStyle/>
              <a:p>
                <a:pPr>
                  <a:defRPr lang="en-US" sz="1400" b="0" i="0" u="none" strike="noStrike" kern="1200" baseline="0">
                    <a:solidFill>
                      <a:schemeClr val="bg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val>
            <c:numRef>
              <c:f>'[Personel Oranları.xlsx]2025'!$M$4</c:f>
              <c:numCache>
                <c:formatCode>0%</c:formatCode>
                <c:ptCount val="1"/>
                <c:pt idx="0">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66566627"/>
        <c:axId val="1063012048"/>
      </c:barChart>
      <c:catAx>
        <c:axId val="166566627"/>
        <c:scaling>
          <c:orientation val="minMax"/>
        </c:scaling>
        <c:delete val="0"/>
        <c:axPos val="b"/>
        <c:title>
          <c:layout/>
          <c:overlay val="0"/>
          <c:tx>
            <c:rich>
              <a:bodyPr/>
              <a:lstStyle/>
              <a:p>
                <a:pPr>
                  <a:defRPr/>
                </a:pPr>
              </a:p>
            </c:rich>
          </c:tx>
        </c:title>
        <c:numFmt formatCode="General" sourceLinked="1"/>
        <c:majorTickMark val="none"/>
        <c:minorTickMark val="none"/>
        <c:tickLblPos val="nextTo"/>
        <c:txPr>
          <a:bodyPr rot="-60000000" spcFirstLastPara="0" vertOverflow="ellipsis" vert="horz" wrap="square" anchor="ctr" anchorCtr="1"/>
          <a:lstStyle/>
          <a:p>
            <a:pPr>
              <a:defRPr lang="en-US" sz="1400" b="0" i="0" u="none" strike="noStrike" kern="1200" baseline="0">
                <a:solidFill>
                  <a:schemeClr val="bg1"/>
                </a:solidFill>
                <a:latin typeface="+mn-lt"/>
                <a:ea typeface="+mn-ea"/>
                <a:cs typeface="+mn-cs"/>
              </a:defRPr>
            </a:pPr>
          </a:p>
        </c:txPr>
        <c:crossAx val="1063012048"/>
        <c:crosses val="autoZero"/>
        <c:auto val="1"/>
        <c:lblAlgn val="ctr"/>
        <c:lblOffset val="100"/>
        <c:noMultiLvlLbl val="1"/>
      </c:catAx>
      <c:valAx>
        <c:axId val="1063012048"/>
        <c:scaling>
          <c:orientation val="minMax"/>
        </c:scaling>
        <c:delete val="0"/>
        <c:axPos val="l"/>
        <c:title>
          <c:layout/>
          <c:overlay val="0"/>
          <c:tx>
            <c:rich>
              <a:bodyPr/>
              <a:lstStyle/>
              <a:p>
                <a:pPr>
                  <a:defRPr/>
                </a:pPr>
              </a:p>
            </c:rich>
          </c:tx>
        </c:title>
        <c:numFmt formatCode="General" sourceLinked="1"/>
        <c:majorTickMark val="none"/>
        <c:minorTickMark val="none"/>
        <c:tickLblPos val="nextTo"/>
        <c:spPr>
          <a:ln w="6350" cap="flat" cmpd="sng" algn="ctr">
            <a:solidFill>
              <a:schemeClr val="tx1">
                <a:tint val="75000"/>
              </a:schemeClr>
            </a:solidFill>
            <a:prstDash val="solid"/>
            <a:round/>
          </a:ln>
        </c:spPr>
        <c:txPr>
          <a:bodyPr rot="-60000000" spcFirstLastPara="0" vertOverflow="ellipsis" vert="horz" wrap="square" anchor="ctr" anchorCtr="1"/>
          <a:lstStyle/>
          <a:p>
            <a:pPr>
              <a:defRPr lang="en-US" sz="1400" b="0" i="0" u="none" strike="noStrike" kern="1200" baseline="0">
                <a:solidFill>
                  <a:schemeClr val="bg1"/>
                </a:solidFill>
                <a:latin typeface="+mn-lt"/>
                <a:ea typeface="+mn-ea"/>
                <a:cs typeface="+mn-cs"/>
              </a:defRPr>
            </a:pPr>
          </a:p>
        </c:txPr>
        <c:crossAx val="166566627"/>
        <c:crosses val="autoZero"/>
        <c:crossBetween val="between"/>
      </c:valAx>
    </c:plotArea>
    <c:legend>
      <c:legendPos val="b"/>
      <c:legendEntry>
        <c:idx val="0"/>
        <c:txPr>
          <a:bodyPr rot="0" spcFirstLastPara="0" vertOverflow="ellipsis" vert="horz" wrap="square" anchor="ctr" anchorCtr="1"/>
          <a:lstStyle/>
          <a:p>
            <a:pPr>
              <a:defRPr lang="en-US" sz="1400" b="0" i="0" u="none" strike="noStrike" kern="1200" baseline="0">
                <a:solidFill>
                  <a:schemeClr val="bg1"/>
                </a:solidFill>
                <a:latin typeface="+mn-lt"/>
                <a:ea typeface="+mn-ea"/>
                <a:cs typeface="+mn-cs"/>
              </a:defRPr>
            </a:pPr>
          </a:p>
        </c:txPr>
      </c:legendEntry>
      <c:legendEntry>
        <c:idx val="1"/>
        <c:txPr>
          <a:bodyPr rot="0" spcFirstLastPara="0" vertOverflow="ellipsis" vert="horz" wrap="square" anchor="ctr" anchorCtr="1"/>
          <a:lstStyle/>
          <a:p>
            <a:pPr>
              <a:defRPr lang="en-US" sz="1400" b="0" i="0" u="none" strike="noStrike" kern="1200" baseline="0">
                <a:solidFill>
                  <a:schemeClr val="bg1"/>
                </a:solidFill>
                <a:latin typeface="+mn-lt"/>
                <a:ea typeface="+mn-ea"/>
                <a:cs typeface="+mn-cs"/>
              </a:defRPr>
            </a:pPr>
          </a:p>
        </c:txPr>
      </c:legendEntry>
      <c:legendEntry>
        <c:idx val="2"/>
        <c:txPr>
          <a:bodyPr rot="0" spcFirstLastPara="0" vertOverflow="ellipsis" vert="horz" wrap="square" anchor="ctr" anchorCtr="1"/>
          <a:lstStyle/>
          <a:p>
            <a:pPr>
              <a:defRPr lang="en-US" sz="1400" b="0" i="0" u="none" strike="noStrike" kern="1200" baseline="0">
                <a:solidFill>
                  <a:schemeClr val="bg1"/>
                </a:solidFill>
                <a:latin typeface="+mn-lt"/>
                <a:ea typeface="+mn-ea"/>
                <a:cs typeface="+mn-cs"/>
              </a:defRPr>
            </a:pPr>
          </a:p>
        </c:txPr>
      </c:legendEntry>
      <c:legendEntry>
        <c:idx val="3"/>
        <c:txPr>
          <a:bodyPr rot="0" spcFirstLastPara="0" vertOverflow="ellipsis" vert="horz" wrap="square" anchor="ctr" anchorCtr="1"/>
          <a:lstStyle/>
          <a:p>
            <a:pPr>
              <a:defRPr lang="en-US" sz="1400" b="0" i="0" u="none" strike="noStrike" kern="1200" baseline="0">
                <a:solidFill>
                  <a:schemeClr val="bg1"/>
                </a:solidFill>
                <a:latin typeface="+mn-lt"/>
                <a:ea typeface="+mn-ea"/>
                <a:cs typeface="+mn-cs"/>
              </a:defRPr>
            </a:pPr>
          </a:p>
        </c:txPr>
      </c:legendEntry>
      <c:legendEntry>
        <c:idx val="4"/>
        <c:txPr>
          <a:bodyPr rot="0" spcFirstLastPara="0" vertOverflow="ellipsis" vert="horz" wrap="square" anchor="ctr" anchorCtr="1"/>
          <a:lstStyle/>
          <a:p>
            <a:pPr>
              <a:defRPr lang="en-US" sz="1400" b="0" i="0" u="none" strike="noStrike" kern="1200" baseline="0">
                <a:solidFill>
                  <a:schemeClr val="bg1"/>
                </a:solidFill>
                <a:latin typeface="+mn-lt"/>
                <a:ea typeface="+mn-ea"/>
                <a:cs typeface="+mn-cs"/>
              </a:defRPr>
            </a:pPr>
          </a:p>
        </c:txPr>
      </c:legendEntry>
      <c:layout>
        <c:manualLayout>
          <c:xMode val="edge"/>
          <c:yMode val="edge"/>
          <c:x val="0.0890844102282101"/>
          <c:y val="0.806181504740795"/>
          <c:w val="0.824855650261204"/>
          <c:h val="0.179041989902721"/>
        </c:manualLayout>
      </c:layout>
      <c:overlay val="0"/>
      <c:txPr>
        <a:bodyPr rot="0" spcFirstLastPara="0" vertOverflow="ellipsis" vert="horz" wrap="square" anchor="ctr" anchorCtr="1"/>
        <a:lstStyle/>
        <a:p>
          <a:pPr>
            <a:defRPr lang="en-US" sz="1400" b="0" i="0" u="none" strike="noStrike" kern="1200" baseline="0">
              <a:solidFill>
                <a:schemeClr val="bg1"/>
              </a:solidFill>
              <a:latin typeface="+mn-lt"/>
              <a:ea typeface="+mn-ea"/>
              <a:cs typeface="+mn-cs"/>
            </a:defRPr>
          </a:pPr>
        </a:p>
      </c:txPr>
    </c:legend>
    <c:plotVisOnly val="1"/>
    <c:dispBlanksAs val="zero"/>
    <c:showDLblsOverMax val="1"/>
    <c:extLst>
      <c:ext uri="{0b15fc19-7d7d-44ad-8c2d-2c3a37ce22c3}">
        <chartProps xmlns="https://web.wps.cn/et/2018/main" chartId="{b4cc705c-ba57-4965-9f0e-52bd51af3195}"/>
      </c:ext>
    </c:extLst>
  </c:chart>
  <c:txPr>
    <a:bodyPr/>
    <a:lstStyle/>
    <a:p>
      <a:pPr>
        <a:defRPr lang="en-US" sz="1400">
          <a:solidFill>
            <a:schemeClr val="bg1"/>
          </a:solidFill>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26D905-E27A-49AB-81E2-DC6D25D28EF6}" type="doc">
      <dgm:prSet loTypeId="list" loCatId="list" qsTypeId="urn:microsoft.com/office/officeart/2005/8/quickstyle/simple4" qsCatId="simple" csTypeId="urn:microsoft.com/office/officeart/2005/8/colors/accent6_2" csCatId="accent6" phldr="1"/>
      <dgm:spPr/>
      <dgm:t>
        <a:bodyPr/>
        <a:lstStyle/>
        <a:p>
          <a:endParaRPr lang="en-US"/>
        </a:p>
      </dgm:t>
    </dgm:pt>
    <dgm:pt modelId="{ABF6F42E-2547-4AAC-ACBC-BD7E58986CA4}">
      <dgm:prSet phldr="0" custT="1"/>
      <dgm:spPr/>
      <dgm:t>
        <a:bodyPr vert="horz" wrap="square"/>
        <a:p>
          <a:pPr>
            <a:lnSpc>
              <a:spcPct val="100000"/>
            </a:lnSpc>
            <a:spcBef>
              <a:spcPct val="0"/>
            </a:spcBef>
            <a:spcAft>
              <a:spcPct val="35000"/>
            </a:spcAft>
          </a:pPr>
          <a:r>
            <a:rPr lang="tr-TR" altLang="en-US" sz="2200" dirty="0"/>
            <a:t/>
          </a:r>
          <a:endParaRPr lang="tr-TR" altLang="en-US" sz="2200" dirty="0"/>
        </a:p>
      </dgm:t>
    </dgm:pt>
    <dgm:pt modelId="{C46C5F9D-5EE7-4F42-B6ED-A457E983E205}" cxnId="{A74EAB5C-8E7F-49D5-9D72-887BFC34986F}" type="parTrans">
      <dgm:prSet/>
      <dgm:spPr/>
      <dgm:t>
        <a:bodyPr/>
        <a:lstStyle/>
        <a:p>
          <a:endParaRPr lang="en-US"/>
        </a:p>
      </dgm:t>
    </dgm:pt>
    <dgm:pt modelId="{F91EAF6C-945D-4C59-B242-CA0547551FA0}" cxnId="{A74EAB5C-8E7F-49D5-9D72-887BFC34986F}" type="sibTrans">
      <dgm:prSet/>
      <dgm:spPr/>
      <dgm:t>
        <a:bodyPr/>
        <a:lstStyle/>
        <a:p>
          <a:endParaRPr lang="en-US"/>
        </a:p>
      </dgm:t>
    </dgm:pt>
    <dgm:pt modelId="{770E7143-2FA4-4B6B-AD62-2F88EC12E582}">
      <dgm:prSet phldr="0" custT="1"/>
      <dgm:spPr/>
      <dgm:t>
        <a:bodyPr vert="horz" wrap="square"/>
        <a:p>
          <a:pPr>
            <a:lnSpc>
              <a:spcPct val="100000"/>
            </a:lnSpc>
            <a:spcBef>
              <a:spcPct val="0"/>
            </a:spcBef>
            <a:spcAft>
              <a:spcPct val="35000"/>
            </a:spcAft>
          </a:pPr>
          <a:r>
            <a:rPr lang="tr-TR" altLang="en-US" sz="2200" dirty="0"/>
            <a:t/>
          </a:r>
          <a:endParaRPr lang="tr-TR" altLang="en-US" sz="2200" dirty="0"/>
        </a:p>
        <a:p>
          <a:pPr>
            <a:lnSpc>
              <a:spcPct val="100000"/>
            </a:lnSpc>
            <a:spcBef>
              <a:spcPct val="0"/>
            </a:spcBef>
            <a:spcAft>
              <a:spcPct val="35000"/>
            </a:spcAft>
          </a:pPr>
          <a:r>
            <a:rPr lang="tr-TR" altLang="en-US" sz="2200" dirty="0"/>
            <a:t>Karbon salınımını azaltmak üzere personel seçimlerinde yakın civarda yaşayan yerel halkın istihdam edilmesine önem verilmektedir</a:t>
          </a:r>
          <a:r>
            <a:rPr lang="tr-TR" altLang="en-US" sz="2200" dirty="0"/>
            <a:t/>
          </a:r>
          <a:endParaRPr lang="tr-TR" altLang="en-US" sz="2200" dirty="0"/>
        </a:p>
        <a:p>
          <a:pPr>
            <a:lnSpc>
              <a:spcPct val="100000"/>
            </a:lnSpc>
            <a:spcBef>
              <a:spcPct val="0"/>
            </a:spcBef>
            <a:spcAft>
              <a:spcPct val="35000"/>
            </a:spcAft>
          </a:pPr>
          <a:r>
            <a:rPr lang="tr-TR" altLang="en-US" sz="2200" dirty="0"/>
            <a:t/>
          </a:r>
          <a:endParaRPr lang="tr-TR" altLang="en-US" sz="2200" dirty="0"/>
        </a:p>
        <a:p>
          <a:pPr>
            <a:lnSpc>
              <a:spcPct val="100000"/>
            </a:lnSpc>
            <a:spcBef>
              <a:spcPct val="0"/>
            </a:spcBef>
            <a:spcAft>
              <a:spcPct val="35000"/>
            </a:spcAft>
          </a:pPr>
          <a:r>
            <a:rPr lang="tr-TR" altLang="en-US" sz="2200" dirty="0"/>
            <a:t/>
          </a:r>
          <a:endParaRPr lang="tr-TR" altLang="en-US" sz="2200" dirty="0"/>
        </a:p>
      </dgm:t>
    </dgm:pt>
    <dgm:pt modelId="{41175E48-BD56-4C75-B3C0-97D72315C7AB}" cxnId="{1BA22FA2-5917-4E55-AAF4-80CF337D9804}" type="parTrans">
      <dgm:prSet/>
      <dgm:spPr/>
      <dgm:t>
        <a:bodyPr/>
        <a:lstStyle/>
        <a:p>
          <a:endParaRPr lang="en-US"/>
        </a:p>
      </dgm:t>
    </dgm:pt>
    <dgm:pt modelId="{A048744E-04EB-41C0-8051-C49D73C52CAF}" cxnId="{1BA22FA2-5917-4E55-AAF4-80CF337D9804}" type="sibTrans">
      <dgm:prSet/>
      <dgm:spPr/>
      <dgm:t>
        <a:bodyPr/>
        <a:lstStyle/>
        <a:p>
          <a:endParaRPr lang="en-US"/>
        </a:p>
      </dgm:t>
    </dgm:pt>
    <dgm:pt modelId="{FA2749B6-D68A-4104-850A-6E09AA5C5DD2}">
      <dgm:prSet phldr="0" custT="0"/>
      <dgm:spPr/>
      <dgm:t>
        <a:bodyPr vert="horz" wrap="square"/>
        <a:p>
          <a:pPr>
            <a:lnSpc>
              <a:spcPct val="100000"/>
            </a:lnSpc>
            <a:spcBef>
              <a:spcPct val="0"/>
            </a:spcBef>
            <a:spcAft>
              <a:spcPct val="35000"/>
            </a:spcAft>
          </a:pPr>
          <a:r>
            <a:rPr lang="tr-TR" altLang="en-US"/>
            <a:t/>
          </a:r>
          <a:endParaRPr lang="tr-TR" altLang="en-US"/>
        </a:p>
      </dgm:t>
    </dgm:pt>
    <dgm:pt modelId="{4263FF29-3889-4451-B8F4-288F7C7843DD}" cxnId="{036B9215-FDD6-4841-8B6F-39224F896B66}" type="parTrans">
      <dgm:prSet/>
      <dgm:spPr/>
      <dgm:t>
        <a:bodyPr/>
        <a:lstStyle/>
        <a:p>
          <a:endParaRPr lang="en-US"/>
        </a:p>
      </dgm:t>
    </dgm:pt>
    <dgm:pt modelId="{13091F45-C80B-47CD-9D00-A80819841C91}" cxnId="{036B9215-FDD6-4841-8B6F-39224F896B66}" type="sibTrans">
      <dgm:prSet/>
      <dgm:spPr/>
      <dgm:t>
        <a:bodyPr/>
        <a:lstStyle/>
        <a:p>
          <a:endParaRPr lang="en-US"/>
        </a:p>
      </dgm:t>
    </dgm:pt>
    <dgm:pt modelId="{382D1503-1DC8-42AF-A5E4-B7E71AB67C5F}" type="pres">
      <dgm:prSet presAssocID="{A826D905-E27A-49AB-81E2-DC6D25D28EF6}" presName="vert0" presStyleCnt="0">
        <dgm:presLayoutVars>
          <dgm:dir/>
          <dgm:animOne val="branch"/>
          <dgm:animLvl val="lvl"/>
        </dgm:presLayoutVars>
      </dgm:prSet>
      <dgm:spPr/>
    </dgm:pt>
    <dgm:pt modelId="{9307DADD-EAAB-41F5-941F-80C0B82D0488}" type="pres">
      <dgm:prSet presAssocID="{ABF6F42E-2547-4AAC-ACBC-BD7E58986CA4}" presName="thickLine" presStyleLbl="alignNode1" presStyleIdx="0" presStyleCnt="3"/>
      <dgm:spPr/>
    </dgm:pt>
    <dgm:pt modelId="{5048F47C-4348-434C-9FDE-87D53F6E49F8}" type="pres">
      <dgm:prSet presAssocID="{ABF6F42E-2547-4AAC-ACBC-BD7E58986CA4}" presName="horz1" presStyleCnt="0"/>
      <dgm:spPr/>
    </dgm:pt>
    <dgm:pt modelId="{66D320C8-DB03-4727-9037-12EEF9B29EA4}" type="pres">
      <dgm:prSet presAssocID="{ABF6F42E-2547-4AAC-ACBC-BD7E58986CA4}" presName="tx1" presStyleLbl="revTx" presStyleIdx="0" presStyleCnt="3"/>
      <dgm:spPr/>
    </dgm:pt>
    <dgm:pt modelId="{779D8093-D123-4EF9-BAB5-B55109551F24}" type="pres">
      <dgm:prSet presAssocID="{ABF6F42E-2547-4AAC-ACBC-BD7E58986CA4}" presName="vert1" presStyleCnt="0"/>
      <dgm:spPr/>
    </dgm:pt>
    <dgm:pt modelId="{4E004455-53BF-4D06-92D3-1391E6549175}" type="pres">
      <dgm:prSet presAssocID="{770E7143-2FA4-4B6B-AD62-2F88EC12E582}" presName="thickLine" presStyleLbl="alignNode1" presStyleIdx="1" presStyleCnt="3"/>
      <dgm:spPr/>
    </dgm:pt>
    <dgm:pt modelId="{44699330-E857-4C84-8331-FFA8384630E6}" type="pres">
      <dgm:prSet presAssocID="{770E7143-2FA4-4B6B-AD62-2F88EC12E582}" presName="horz1" presStyleCnt="0"/>
      <dgm:spPr/>
    </dgm:pt>
    <dgm:pt modelId="{44798E01-AF01-43A0-8A19-300CDC4CD144}" type="pres">
      <dgm:prSet presAssocID="{770E7143-2FA4-4B6B-AD62-2F88EC12E582}" presName="tx1" presStyleLbl="revTx" presStyleIdx="1" presStyleCnt="3"/>
      <dgm:spPr/>
    </dgm:pt>
    <dgm:pt modelId="{2F1326B7-1AA3-446B-AD24-23656CAF7FBB}" type="pres">
      <dgm:prSet presAssocID="{770E7143-2FA4-4B6B-AD62-2F88EC12E582}" presName="vert1" presStyleCnt="0"/>
      <dgm:spPr/>
    </dgm:pt>
    <dgm:pt modelId="{153DECB0-AB76-4345-AA8F-D30631228475}" type="pres">
      <dgm:prSet presAssocID="{FA2749B6-D68A-4104-850A-6E09AA5C5DD2}" presName="thickLine" presStyleLbl="alignNode1" presStyleIdx="2" presStyleCnt="3"/>
      <dgm:spPr/>
    </dgm:pt>
    <dgm:pt modelId="{A8077BBF-E1DC-4393-A088-B3C7CB5D1FC3}" type="pres">
      <dgm:prSet presAssocID="{FA2749B6-D68A-4104-850A-6E09AA5C5DD2}" presName="horz1" presStyleCnt="0"/>
      <dgm:spPr/>
    </dgm:pt>
    <dgm:pt modelId="{23B2AB32-92D6-406F-BB73-3B83E20B2129}" type="pres">
      <dgm:prSet presAssocID="{FA2749B6-D68A-4104-850A-6E09AA5C5DD2}" presName="tx1" presStyleLbl="revTx" presStyleIdx="2" presStyleCnt="3"/>
      <dgm:spPr/>
    </dgm:pt>
    <dgm:pt modelId="{8F8FB2B5-5684-478A-8331-931CC2BDCFBB}" type="pres">
      <dgm:prSet presAssocID="{FA2749B6-D68A-4104-850A-6E09AA5C5DD2}" presName="vert1" presStyleCnt="0"/>
      <dgm:spPr/>
    </dgm:pt>
  </dgm:ptLst>
  <dgm:cxnLst>
    <dgm:cxn modelId="{A74EAB5C-8E7F-49D5-9D72-887BFC34986F}" srcId="{A826D905-E27A-49AB-81E2-DC6D25D28EF6}" destId="{ABF6F42E-2547-4AAC-ACBC-BD7E58986CA4}" srcOrd="0" destOrd="0" parTransId="{C46C5F9D-5EE7-4F42-B6ED-A457E983E205}" sibTransId="{F91EAF6C-945D-4C59-B242-CA0547551FA0}"/>
    <dgm:cxn modelId="{1BA22FA2-5917-4E55-AAF4-80CF337D9804}" srcId="{A826D905-E27A-49AB-81E2-DC6D25D28EF6}" destId="{770E7143-2FA4-4B6B-AD62-2F88EC12E582}" srcOrd="1" destOrd="0" parTransId="{41175E48-BD56-4C75-B3C0-97D72315C7AB}" sibTransId="{A048744E-04EB-41C0-8051-C49D73C52CAF}"/>
    <dgm:cxn modelId="{036B9215-FDD6-4841-8B6F-39224F896B66}" srcId="{A826D905-E27A-49AB-81E2-DC6D25D28EF6}" destId="{FA2749B6-D68A-4104-850A-6E09AA5C5DD2}" srcOrd="2" destOrd="0" parTransId="{4263FF29-3889-4451-B8F4-288F7C7843DD}" sibTransId="{13091F45-C80B-47CD-9D00-A80819841C91}"/>
    <dgm:cxn modelId="{70949A60-C9B8-4024-B92B-5AB5B441F400}" type="presOf" srcId="{A826D905-E27A-49AB-81E2-DC6D25D28EF6}" destId="{382D1503-1DC8-42AF-A5E4-B7E71AB67C5F}" srcOrd="0" destOrd="0" presId="urn:microsoft.com/office/officeart/2008/layout/LinedList"/>
    <dgm:cxn modelId="{BC7DC059-8097-4DCD-BBBC-1A1E1A6D951C}" type="presParOf" srcId="{382D1503-1DC8-42AF-A5E4-B7E71AB67C5F}" destId="{9307DADD-EAAB-41F5-941F-80C0B82D0488}" srcOrd="0" destOrd="0" presId="urn:microsoft.com/office/officeart/2008/layout/LinedList"/>
    <dgm:cxn modelId="{D58D5F15-E5AC-4147-BCB6-F8E64DA99654}" type="presParOf" srcId="{382D1503-1DC8-42AF-A5E4-B7E71AB67C5F}" destId="{5048F47C-4348-434C-9FDE-87D53F6E49F8}" srcOrd="1" destOrd="0" presId="urn:microsoft.com/office/officeart/2008/layout/LinedList"/>
    <dgm:cxn modelId="{C581F762-5682-4747-A398-BEEAAC4C9101}" type="presParOf" srcId="{5048F47C-4348-434C-9FDE-87D53F6E49F8}" destId="{66D320C8-DB03-4727-9037-12EEF9B29EA4}" srcOrd="0" destOrd="1" presId="urn:microsoft.com/office/officeart/2008/layout/LinedList"/>
    <dgm:cxn modelId="{A96C479F-01D3-44B8-8301-E4F4ECBC5706}" type="presOf" srcId="{ABF6F42E-2547-4AAC-ACBC-BD7E58986CA4}" destId="{66D320C8-DB03-4727-9037-12EEF9B29EA4}" srcOrd="0" destOrd="0" presId="urn:microsoft.com/office/officeart/2008/layout/LinedList"/>
    <dgm:cxn modelId="{4E806B06-4356-46E2-9B0A-91C3A23C4FBC}" type="presParOf" srcId="{5048F47C-4348-434C-9FDE-87D53F6E49F8}" destId="{779D8093-D123-4EF9-BAB5-B55109551F24}" srcOrd="1" destOrd="1" presId="urn:microsoft.com/office/officeart/2008/layout/LinedList"/>
    <dgm:cxn modelId="{6C994175-02EA-4FB4-AF9D-DB4F300CB897}" type="presParOf" srcId="{382D1503-1DC8-42AF-A5E4-B7E71AB67C5F}" destId="{4E004455-53BF-4D06-92D3-1391E6549175}" srcOrd="2" destOrd="0" presId="urn:microsoft.com/office/officeart/2008/layout/LinedList"/>
    <dgm:cxn modelId="{43423E15-E688-4D09-87F4-311A55F137D0}" type="presParOf" srcId="{382D1503-1DC8-42AF-A5E4-B7E71AB67C5F}" destId="{44699330-E857-4C84-8331-FFA8384630E6}" srcOrd="3" destOrd="0" presId="urn:microsoft.com/office/officeart/2008/layout/LinedList"/>
    <dgm:cxn modelId="{F732394C-8166-4575-B3BF-28C7BD161D7F}" type="presParOf" srcId="{44699330-E857-4C84-8331-FFA8384630E6}" destId="{44798E01-AF01-43A0-8A19-300CDC4CD144}" srcOrd="0" destOrd="3" presId="urn:microsoft.com/office/officeart/2008/layout/LinedList"/>
    <dgm:cxn modelId="{C2EB2915-D34E-49E3-8582-1016507BBCB4}" type="presOf" srcId="{770E7143-2FA4-4B6B-AD62-2F88EC12E582}" destId="{44798E01-AF01-43A0-8A19-300CDC4CD144}" srcOrd="0" destOrd="0" presId="urn:microsoft.com/office/officeart/2008/layout/LinedList"/>
    <dgm:cxn modelId="{85E36421-96E4-4CA0-B2F1-B968708C989B}" type="presParOf" srcId="{44699330-E857-4C84-8331-FFA8384630E6}" destId="{2F1326B7-1AA3-446B-AD24-23656CAF7FBB}" srcOrd="1" destOrd="3" presId="urn:microsoft.com/office/officeart/2008/layout/LinedList"/>
    <dgm:cxn modelId="{A3194E73-5D16-4367-B927-BE0DAA6362A0}" type="presParOf" srcId="{382D1503-1DC8-42AF-A5E4-B7E71AB67C5F}" destId="{153DECB0-AB76-4345-AA8F-D30631228475}" srcOrd="4" destOrd="0" presId="urn:microsoft.com/office/officeart/2008/layout/LinedList"/>
    <dgm:cxn modelId="{71C7D1D1-5D6E-407C-84F6-3C688EEFAE53}" type="presParOf" srcId="{382D1503-1DC8-42AF-A5E4-B7E71AB67C5F}" destId="{A8077BBF-E1DC-4393-A088-B3C7CB5D1FC3}" srcOrd="5" destOrd="0" presId="urn:microsoft.com/office/officeart/2008/layout/LinedList"/>
    <dgm:cxn modelId="{321F24BA-2FF5-4F3C-A2AC-DEB5DC86A20E}" type="presParOf" srcId="{A8077BBF-E1DC-4393-A088-B3C7CB5D1FC3}" destId="{23B2AB32-92D6-406F-BB73-3B83E20B2129}" srcOrd="0" destOrd="5" presId="urn:microsoft.com/office/officeart/2008/layout/LinedList"/>
    <dgm:cxn modelId="{0039C0F8-69F6-4FCD-B711-9ACCE0C76924}" type="presOf" srcId="{FA2749B6-D68A-4104-850A-6E09AA5C5DD2}" destId="{23B2AB32-92D6-406F-BB73-3B83E20B2129}" srcOrd="0" destOrd="0" presId="urn:microsoft.com/office/officeart/2008/layout/LinedList"/>
    <dgm:cxn modelId="{A70917D6-2338-429F-A844-0B4C3D508DDF}" type="presParOf" srcId="{A8077BBF-E1DC-4393-A088-B3C7CB5D1FC3}" destId="{8F8FB2B5-5684-478A-8331-931CC2BDCFBB}" srcOrd="1" destOrd="5"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252970" cy="6178550"/>
        <a:chOff x="0" y="0"/>
        <a:chExt cx="7252970" cy="6178550"/>
      </a:xfrm>
    </dsp:grpSpPr>
    <dsp:sp modelId="{9307DADD-EAAB-41F5-941F-80C0B82D0488}">
      <dsp:nvSpPr>
        <dsp:cNvPr id="3" name="Straight Connector 2"/>
        <dsp:cNvSpPr/>
      </dsp:nvSpPr>
      <dsp:spPr bwMode="white">
        <a:xfrm>
          <a:off x="0" y="0"/>
          <a:ext cx="7252970" cy="0"/>
        </a:xfrm>
        <a:prstGeom prst="line">
          <a:avLst/>
        </a:prstGeom>
      </dsp:spPr>
      <dsp:style>
        <a:lnRef idx="1">
          <a:schemeClr val="accent6"/>
        </a:lnRef>
        <a:fillRef idx="3">
          <a:schemeClr val="accent6"/>
        </a:fillRef>
        <a:effectRef idx="2">
          <a:scrgbClr r="0" g="0" b="0"/>
        </a:effectRef>
        <a:fontRef idx="minor">
          <a:schemeClr val="lt1"/>
        </a:fontRef>
      </dsp:style>
      <dsp:txXfrm>
        <a:off x="0" y="0"/>
        <a:ext cx="7252970" cy="0"/>
      </dsp:txXfrm>
    </dsp:sp>
    <dsp:sp modelId="{66D320C8-DB03-4727-9037-12EEF9B29EA4}">
      <dsp:nvSpPr>
        <dsp:cNvPr id="4" name="Rectangles 3"/>
        <dsp:cNvSpPr/>
      </dsp:nvSpPr>
      <dsp:spPr bwMode="white">
        <a:xfrm>
          <a:off x="0" y="0"/>
          <a:ext cx="7252970" cy="205951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anchor="t"/>
        <a:lstStyle>
          <a:lvl1pPr algn="l"/>
          <a:lvl2pPr algn="l"/>
          <a:lvl3pPr algn="l"/>
          <a:lvl4pPr algn="l"/>
          <a:lvl5pPr algn="l"/>
          <a:lvl6pPr algn="l"/>
          <a:lvl7pPr algn="l"/>
          <a:lvl8pPr algn="l"/>
          <a:lvl9pPr algn="l"/>
        </a:lstStyle>
        <a:p>
          <a:pPr lvl="0">
            <a:lnSpc>
              <a:spcPct val="100000"/>
            </a:lnSpc>
            <a:spcBef>
              <a:spcPct val="0"/>
            </a:spcBef>
            <a:spcAft>
              <a:spcPct val="35000"/>
            </a:spcAft>
          </a:pPr>
          <a:endParaRPr lang="tr-TR" altLang="en-US" sz="2200" dirty="0">
            <a:solidFill>
              <a:schemeClr val="tx1"/>
            </a:solidFill>
          </a:endParaRPr>
        </a:p>
      </dsp:txBody>
      <dsp:txXfrm>
        <a:off x="0" y="0"/>
        <a:ext cx="7252970" cy="2059517"/>
      </dsp:txXfrm>
    </dsp:sp>
    <dsp:sp modelId="{4E004455-53BF-4D06-92D3-1391E6549175}">
      <dsp:nvSpPr>
        <dsp:cNvPr id="5" name="Straight Connector 4"/>
        <dsp:cNvSpPr/>
      </dsp:nvSpPr>
      <dsp:spPr bwMode="white">
        <a:xfrm>
          <a:off x="0" y="2059517"/>
          <a:ext cx="7252970" cy="0"/>
        </a:xfrm>
        <a:prstGeom prst="line">
          <a:avLst/>
        </a:prstGeom>
      </dsp:spPr>
      <dsp:style>
        <a:lnRef idx="1">
          <a:schemeClr val="accent6"/>
        </a:lnRef>
        <a:fillRef idx="3">
          <a:schemeClr val="accent6"/>
        </a:fillRef>
        <a:effectRef idx="2">
          <a:scrgbClr r="0" g="0" b="0"/>
        </a:effectRef>
        <a:fontRef idx="minor">
          <a:schemeClr val="lt1"/>
        </a:fontRef>
      </dsp:style>
      <dsp:txXfrm>
        <a:off x="0" y="2059517"/>
        <a:ext cx="7252970" cy="0"/>
      </dsp:txXfrm>
    </dsp:sp>
    <dsp:sp modelId="{44798E01-AF01-43A0-8A19-300CDC4CD144}">
      <dsp:nvSpPr>
        <dsp:cNvPr id="6" name="Rectangles 5"/>
        <dsp:cNvSpPr/>
      </dsp:nvSpPr>
      <dsp:spPr bwMode="white">
        <a:xfrm>
          <a:off x="0" y="2059517"/>
          <a:ext cx="7252970" cy="205951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83820" tIns="83820" rIns="83820" bIns="83820" anchor="t"/>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endParaRPr lang="tr-TR" altLang="en-US" sz="2200" dirty="0">
            <a:solidFill>
              <a:schemeClr val="tx1"/>
            </a:solidFill>
          </a:endParaRPr>
        </a:p>
        <a:p>
          <a:pPr lvl="0">
            <a:lnSpc>
              <a:spcPct val="100000"/>
            </a:lnSpc>
            <a:spcBef>
              <a:spcPct val="0"/>
            </a:spcBef>
            <a:spcAft>
              <a:spcPct val="35000"/>
            </a:spcAft>
          </a:pPr>
          <a:r>
            <a:rPr lang="tr-TR" altLang="en-US" sz="2200" dirty="0">
              <a:solidFill>
                <a:schemeClr val="tx1"/>
              </a:solidFill>
            </a:rPr>
            <a:t>Karbon salınımını azaltmak üzere personel seçimlerinde yakın civarda yaşayan yerel halkın istihdam edilmesine önem verilmektedir</a:t>
          </a:r>
          <a:endParaRPr lang="tr-TR" altLang="en-US" sz="2200" dirty="0">
            <a:solidFill>
              <a:schemeClr val="tx1"/>
            </a:solidFill>
          </a:endParaRPr>
        </a:p>
        <a:p>
          <a:pPr lvl="0">
            <a:lnSpc>
              <a:spcPct val="100000"/>
            </a:lnSpc>
            <a:spcBef>
              <a:spcPct val="0"/>
            </a:spcBef>
            <a:spcAft>
              <a:spcPct val="35000"/>
            </a:spcAft>
          </a:pPr>
          <a:endParaRPr lang="tr-TR" altLang="en-US" sz="2200" dirty="0">
            <a:solidFill>
              <a:schemeClr val="tx1"/>
            </a:solidFill>
          </a:endParaRPr>
        </a:p>
        <a:p>
          <a:pPr lvl="0">
            <a:lnSpc>
              <a:spcPct val="100000"/>
            </a:lnSpc>
            <a:spcBef>
              <a:spcPct val="0"/>
            </a:spcBef>
            <a:spcAft>
              <a:spcPct val="35000"/>
            </a:spcAft>
          </a:pPr>
          <a:endParaRPr lang="tr-TR" altLang="en-US" sz="2200" dirty="0">
            <a:solidFill>
              <a:schemeClr val="tx1"/>
            </a:solidFill>
          </a:endParaRPr>
        </a:p>
      </dsp:txBody>
      <dsp:txXfrm>
        <a:off x="0" y="2059517"/>
        <a:ext cx="7252970" cy="2059517"/>
      </dsp:txXfrm>
    </dsp:sp>
    <dsp:sp modelId="{153DECB0-AB76-4345-AA8F-D30631228475}">
      <dsp:nvSpPr>
        <dsp:cNvPr id="7" name="Straight Connector 6"/>
        <dsp:cNvSpPr/>
      </dsp:nvSpPr>
      <dsp:spPr bwMode="white">
        <a:xfrm>
          <a:off x="0" y="4119033"/>
          <a:ext cx="7252970" cy="0"/>
        </a:xfrm>
        <a:prstGeom prst="line">
          <a:avLst/>
        </a:prstGeom>
      </dsp:spPr>
      <dsp:style>
        <a:lnRef idx="1">
          <a:schemeClr val="accent6"/>
        </a:lnRef>
        <a:fillRef idx="3">
          <a:schemeClr val="accent6"/>
        </a:fillRef>
        <a:effectRef idx="2">
          <a:scrgbClr r="0" g="0" b="0"/>
        </a:effectRef>
        <a:fontRef idx="minor">
          <a:schemeClr val="lt1"/>
        </a:fontRef>
      </dsp:style>
      <dsp:txXfrm>
        <a:off x="0" y="4119033"/>
        <a:ext cx="7252970" cy="0"/>
      </dsp:txXfrm>
    </dsp:sp>
    <dsp:sp modelId="{23B2AB32-92D6-406F-BB73-3B83E20B2129}">
      <dsp:nvSpPr>
        <dsp:cNvPr id="8" name="Rectangles 7"/>
        <dsp:cNvSpPr/>
      </dsp:nvSpPr>
      <dsp:spPr bwMode="white">
        <a:xfrm>
          <a:off x="0" y="4119033"/>
          <a:ext cx="7252970" cy="2059517"/>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47650" tIns="247650" rIns="247650" bIns="247650" anchor="t"/>
        <a:lstStyle>
          <a:lvl1pPr algn="l">
            <a:defRPr sz="6500"/>
          </a:lvl1pPr>
          <a:lvl2pPr marL="285750" indent="-285750" algn="l">
            <a:defRPr sz="5100"/>
          </a:lvl2pPr>
          <a:lvl3pPr marL="571500" indent="-285750" algn="l">
            <a:defRPr sz="5100"/>
          </a:lvl3pPr>
          <a:lvl4pPr marL="857250" indent="-285750" algn="l">
            <a:defRPr sz="5100"/>
          </a:lvl4pPr>
          <a:lvl5pPr marL="1143000" indent="-285750" algn="l">
            <a:defRPr sz="5100"/>
          </a:lvl5pPr>
          <a:lvl6pPr marL="1428750" indent="-285750" algn="l">
            <a:defRPr sz="5100"/>
          </a:lvl6pPr>
          <a:lvl7pPr marL="1714500" indent="-285750" algn="l">
            <a:defRPr sz="5100"/>
          </a:lvl7pPr>
          <a:lvl8pPr marL="2000250" indent="-285750" algn="l">
            <a:defRPr sz="5100"/>
          </a:lvl8pPr>
          <a:lvl9pPr marL="2286000" indent="-285750" algn="l">
            <a:defRPr sz="5100"/>
          </a:lvl9pPr>
        </a:lstStyle>
        <a:p>
          <a:pPr lvl="0">
            <a:lnSpc>
              <a:spcPct val="100000"/>
            </a:lnSpc>
            <a:spcBef>
              <a:spcPct val="0"/>
            </a:spcBef>
            <a:spcAft>
              <a:spcPct val="35000"/>
            </a:spcAft>
          </a:pPr>
          <a:endParaRPr lang="tr-TR" altLang="en-US">
            <a:solidFill>
              <a:schemeClr val="tx1"/>
            </a:solidFill>
          </a:endParaRPr>
        </a:p>
      </dsp:txBody>
      <dsp:txXfrm>
        <a:off x="0" y="4119033"/>
        <a:ext cx="7252970" cy="20595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6392D-3F9F-408A-83D2-08B7A487B1D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3CBBC-A7B6-4AB4-926C-CC3318F4361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C1F56172-901F-43D1-B954-99BF0724827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C1F56172-901F-43D1-B954-99BF0724827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C1F56172-901F-43D1-B954-99BF0724827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C1F56172-901F-43D1-B954-99BF0724827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56172-901F-43D1-B954-99BF0724827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C1F56172-901F-43D1-B954-99BF0724827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C1F56172-901F-43D1-B954-99BF0724827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61A8C-99DC-4887-90CB-9EBB4FC5EAA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56172-901F-43D1-B954-99BF0724827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1A8C-99DC-4887-90CB-9EBB4FC5EAA7}" type="slidenum">
              <a:rPr lang="en-US" smtClean="0"/>
            </a:fld>
            <a:endParaRPr lang="en-US"/>
          </a:p>
        </p:txBody>
      </p:sp>
      <p:sp>
        <p:nvSpPr>
          <p:cNvPr id="7" name="fl" descr="&#10;&#10;Bilgi Sınıfı: Kurum İçi | Internal"/>
          <p:cNvSpPr txBox="1"/>
          <p:nvPr userDrawn="1"/>
        </p:nvSpPr>
        <p:spPr>
          <a:xfrm>
            <a:off x="0" y="6383020"/>
            <a:ext cx="12192000" cy="507831"/>
          </a:xfrm>
          <a:prstGeom prst="rect">
            <a:avLst/>
          </a:prstGeom>
          <a:noFill/>
        </p:spPr>
        <p:txBody>
          <a:bodyPr vert="horz" rtlCol="0">
            <a:spAutoFit/>
          </a:bodyPr>
          <a:lstStyle/>
          <a:p>
            <a:pPr algn="l"/>
            <a:endParaRPr lang="en-US" sz="850" b="0" i="0" u="none" baseline="0">
              <a:solidFill>
                <a:srgbClr val="000000"/>
              </a:solidFill>
              <a:latin typeface="Microsoft Sans Serif" panose="020B0604020202020204" pitchFamily="34" charset="0"/>
            </a:endParaRPr>
          </a:p>
          <a:p>
            <a:pPr algn="l"/>
            <a:endParaRPr lang="en-US" sz="850" b="0" i="0" u="none" baseline="0">
              <a:solidFill>
                <a:srgbClr val="000000"/>
              </a:solidFill>
              <a:latin typeface="Microsoft Sans Serif" panose="020B0604020202020204" pitchFamily="34" charset="0"/>
            </a:endParaRPr>
          </a:p>
          <a:p>
            <a:pPr algn="l"/>
            <a:r>
              <a:rPr lang="en-US" sz="1000" b="1" i="0" u="none" baseline="0">
                <a:solidFill>
                  <a:srgbClr val="333333"/>
                </a:solidFill>
                <a:latin typeface="Calibri" panose="020F0502020204030204" pitchFamily="34" charset="0"/>
              </a:rPr>
              <a:t>Bilgi Sınıfı:</a:t>
            </a:r>
            <a:r>
              <a:rPr lang="en-US" sz="1000" b="1" i="0" u="none" baseline="0">
                <a:solidFill>
                  <a:srgbClr val="000080"/>
                </a:solidFill>
                <a:latin typeface="Calibri" panose="020F0502020204030204" pitchFamily="34" charset="0"/>
              </a:rPr>
              <a:t> Kurum İçi | Internal</a:t>
            </a:r>
            <a:endParaRPr lang="en-US" sz="1000" b="1" i="0" u="none" baseline="0">
              <a:solidFill>
                <a:srgbClr val="00008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tags" Target="../tags/tag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jpeg"/><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webp"/><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0" name="Rectangle 116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Sürdürülebilir Kalkınma, Kurumsal Sürdürülebilirlik ve Kurumsal Sosyal  Sorumluluk – RepMan"/>
          <p:cNvPicPr>
            <a:picLocks noChangeAspect="1" noChangeArrowheads="1"/>
          </p:cNvPicPr>
          <p:nvPr/>
        </p:nvPicPr>
        <p:blipFill rotWithShape="1">
          <a:blip r:embed="rId1">
            <a:extLst>
              <a:ext uri="{28A0092B-C50C-407E-A947-70E740481C1C}">
                <a14:useLocalDpi xmlns:a14="http://schemas.microsoft.com/office/drawing/2010/main" val="0"/>
              </a:ext>
            </a:extLst>
          </a:blip>
          <a:srcRect t="25460" r="-1" b="-1"/>
          <a:stretch>
            <a:fillRect/>
          </a:stretch>
        </p:blipFill>
        <p:spPr bwMode="auto">
          <a:xfrm>
            <a:off x="4547938" y="3681409"/>
            <a:ext cx="7644062" cy="3176595"/>
          </a:xfrm>
          <a:prstGeom prst="rect">
            <a:avLst/>
          </a:prstGeom>
          <a:noFill/>
          <a:extLst>
            <a:ext uri="{909E8E84-426E-40DD-AFC4-6F175D3DCCD1}">
              <a14:hiddenFill xmlns:a14="http://schemas.microsoft.com/office/drawing/2010/main">
                <a:solidFill>
                  <a:srgbClr val="FFFFFF"/>
                </a:solidFill>
              </a14:hiddenFill>
            </a:ext>
          </a:extLst>
        </p:spPr>
      </p:pic>
      <p:sp>
        <p:nvSpPr>
          <p:cNvPr id="1201" name="Rectangle 1166"/>
          <p:cNvSpPr>
            <a:spLocks noGrp="1" noRot="1" noChangeAspect="1" noMove="1" noResize="1" noEditPoints="1" noAdjustHandles="1" noChangeArrowheads="1" noChangeShapeType="1" noTextEdit="1"/>
          </p:cNvSpPr>
          <p:nvPr/>
        </p:nvSpPr>
        <p:spPr>
          <a:xfrm>
            <a:off x="0" y="0"/>
            <a:ext cx="12192000" cy="3681095"/>
          </a:xfrm>
          <a:prstGeom prst="rect">
            <a:avLst/>
          </a:prstGeom>
        </p:spPr>
        <p:style>
          <a:lnRef idx="2">
            <a:schemeClr val="accent6"/>
          </a:lnRef>
          <a:fillRef idx="0">
            <a:srgbClr val="FFFFFF"/>
          </a:fillRef>
          <a:effectRef idx="0">
            <a:srgbClr val="FFFFFF"/>
          </a:effectRef>
          <a:fontRef idx="minor">
            <a:schemeClr val="dk1"/>
          </a:fontRef>
        </p:style>
        <p:txBody>
          <a:bodyPr rtlCol="0" anchor="ctr"/>
          <a:lstStyle/>
          <a:p>
            <a:pPr algn="ctr"/>
            <a:endParaRPr lang="en-US"/>
          </a:p>
        </p:txBody>
      </p:sp>
      <p:sp>
        <p:nvSpPr>
          <p:cNvPr id="3" name="Subtitle 2"/>
          <p:cNvSpPr>
            <a:spLocks noGrp="1"/>
          </p:cNvSpPr>
          <p:nvPr>
            <p:ph type="subTitle" idx="1"/>
          </p:nvPr>
        </p:nvSpPr>
        <p:spPr>
          <a:xfrm>
            <a:off x="272415" y="4450080"/>
            <a:ext cx="3971925" cy="1955800"/>
          </a:xfrm>
        </p:spPr>
        <p:style>
          <a:lnRef idx="0">
            <a:srgbClr val="FFFFFF"/>
          </a:lnRef>
          <a:fillRef idx="1">
            <a:schemeClr val="accent6"/>
          </a:fillRef>
          <a:effectRef idx="0">
            <a:srgbClr val="FFFFFF"/>
          </a:effectRef>
          <a:fontRef idx="minor">
            <a:schemeClr val="lt1"/>
          </a:fontRef>
        </p:style>
        <p:txBody>
          <a:bodyPr>
            <a:noAutofit/>
          </a:bodyPr>
          <a:lstStyle/>
          <a:p>
            <a:pPr algn="ctr"/>
            <a:endParaRPr lang="en-US" sz="1800" b="1" dirty="0">
              <a:solidFill>
                <a:schemeClr val="bg1"/>
              </a:solidFill>
            </a:endParaRPr>
          </a:p>
          <a:p>
            <a:pPr algn="ctr"/>
            <a:endParaRPr lang="en-US" sz="1800" b="1" dirty="0">
              <a:solidFill>
                <a:schemeClr val="bg1"/>
              </a:solidFill>
            </a:endParaRPr>
          </a:p>
          <a:p>
            <a:pPr algn="ctr"/>
            <a:r>
              <a:rPr lang="en-US" sz="2000" b="1" dirty="0">
                <a:solidFill>
                  <a:schemeClr val="bg1"/>
                </a:solidFill>
              </a:rPr>
              <a:t>SÜRDÜRÜLEBİLİRLİK RAPORU</a:t>
            </a:r>
            <a:r>
              <a:rPr lang="tr-TR" altLang="en-US" sz="2000" b="1" dirty="0">
                <a:solidFill>
                  <a:schemeClr val="bg1"/>
                </a:solidFill>
              </a:rPr>
              <a:t> </a:t>
            </a:r>
            <a:r>
              <a:rPr lang="en-US" sz="2000" b="1" dirty="0">
                <a:solidFill>
                  <a:schemeClr val="bg1"/>
                </a:solidFill>
              </a:rPr>
              <a:t> </a:t>
            </a:r>
            <a:endParaRPr lang="en-US" sz="2000" b="1" dirty="0">
              <a:solidFill>
                <a:schemeClr val="bg1"/>
              </a:solidFill>
            </a:endParaRPr>
          </a:p>
          <a:p>
            <a:pPr algn="ctr"/>
            <a:r>
              <a:rPr lang="tr-TR" altLang="en-US" sz="2000" b="1" dirty="0">
                <a:solidFill>
                  <a:schemeClr val="bg1"/>
                </a:solidFill>
              </a:rPr>
              <a:t>01.01.2024- 31.12.</a:t>
            </a:r>
            <a:r>
              <a:rPr lang="en-US" sz="2000" b="1" dirty="0">
                <a:solidFill>
                  <a:schemeClr val="bg1"/>
                </a:solidFill>
              </a:rPr>
              <a:t>202</a:t>
            </a:r>
            <a:r>
              <a:rPr lang="tr-TR" altLang="en-US" sz="2000" b="1" dirty="0">
                <a:solidFill>
                  <a:schemeClr val="bg1"/>
                </a:solidFill>
              </a:rPr>
              <a:t>4</a:t>
            </a:r>
            <a:endParaRPr lang="tr-TR" altLang="en-US" sz="2000" b="1" dirty="0">
              <a:solidFill>
                <a:schemeClr val="bg1"/>
              </a:solidFill>
            </a:endParaRPr>
          </a:p>
        </p:txBody>
      </p:sp>
      <p:cxnSp>
        <p:nvCxnSpPr>
          <p:cNvPr id="1202" name="Straight Connector 1168"/>
          <p:cNvCxnSpPr>
            <a:cxnSpLocks noGrp="1" noRot="1" noChangeAspect="1" noMove="1" noResize="1" noEditPoints="1" noAdjustHandles="1" noChangeArrowheads="1" noChangeShapeType="1"/>
          </p:cNvCxnSpPr>
          <p:nvPr/>
        </p:nvCxnSpPr>
        <p:spPr>
          <a:xfrm flipH="1">
            <a:off x="-9526" y="3681408"/>
            <a:ext cx="1220152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3048635" y="1017270"/>
            <a:ext cx="459740" cy="2286000"/>
          </a:xfrm>
          <a:prstGeom prst="rect">
            <a:avLst/>
          </a:prstGeom>
          <a:noFill/>
        </p:spPr>
        <p:txBody>
          <a:bodyPr vert="eaVert" wrap="square" rtlCol="0">
            <a:spAutoFit/>
          </a:bodyPr>
          <a:p>
            <a:endParaRPr lang="en-US"/>
          </a:p>
        </p:txBody>
      </p:sp>
      <p:pic>
        <p:nvPicPr>
          <p:cNvPr id="4" name="Picture 3"/>
          <p:cNvPicPr/>
          <p:nvPr/>
        </p:nvPicPr>
        <p:blipFill>
          <a:blip r:embed="rId2"/>
          <a:stretch>
            <a:fillRect/>
          </a:stretch>
        </p:blipFill>
        <p:spPr>
          <a:xfrm>
            <a:off x="1334135" y="4611370"/>
            <a:ext cx="1714500" cy="571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4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sanlar alanında oturmuş ve güneşden keyif alan kişiler"/>
          <p:cNvPicPr>
            <a:picLocks noChangeAspect="1"/>
          </p:cNvPicPr>
          <p:nvPr/>
        </p:nvPicPr>
        <p:blipFill rotWithShape="1">
          <a:blip r:embed="rId1">
            <a:alphaModFix amt="35000"/>
          </a:blip>
          <a:srcRect t="15730"/>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dirty="0">
                <a:solidFill>
                  <a:srgbClr val="FFFFFF"/>
                </a:solidFill>
              </a:rPr>
              <a:t>POLİTİKALARIMIZ</a:t>
            </a:r>
            <a:br>
              <a:rPr lang="en-US" b="1" dirty="0">
                <a:solidFill>
                  <a:srgbClr val="FFFFFF"/>
                </a:solidFill>
              </a:rPr>
            </a:br>
            <a:endParaRPr lang="en-US" b="1" dirty="0">
              <a:solidFill>
                <a:srgbClr val="FFFFFF"/>
              </a:solidFill>
            </a:endParaRPr>
          </a:p>
        </p:txBody>
      </p:sp>
      <p:sp>
        <p:nvSpPr>
          <p:cNvPr id="3" name="Content Placeholder 2"/>
          <p:cNvSpPr>
            <a:spLocks noGrp="1"/>
          </p:cNvSpPr>
          <p:nvPr>
            <p:ph idx="1"/>
          </p:nvPr>
        </p:nvSpPr>
        <p:spPr>
          <a:xfrm>
            <a:off x="839449" y="1184223"/>
            <a:ext cx="11167671" cy="5308652"/>
          </a:xfrm>
        </p:spPr>
        <p:txBody>
          <a:bodyPr>
            <a:normAutofit/>
          </a:bodyPr>
          <a:lstStyle/>
          <a:p>
            <a:pPr marL="0" indent="0">
              <a:buNone/>
            </a:pPr>
            <a:r>
              <a:rPr lang="en-US" sz="2000" b="1" u="sng" dirty="0">
                <a:solidFill>
                  <a:srgbClr val="FFFFFF"/>
                </a:solidFill>
                <a:latin typeface="+mj-lt"/>
              </a:rPr>
              <a:t>SÜRDÜRÜLEBİLİRLİK</a:t>
            </a:r>
            <a:endParaRPr lang="en-US" sz="2000" dirty="0">
              <a:solidFill>
                <a:srgbClr val="FFFFFF"/>
              </a:solidFill>
              <a:latin typeface="+mj-lt"/>
            </a:endParaRPr>
          </a:p>
          <a:p>
            <a:pPr marL="0" indent="0">
              <a:buNone/>
            </a:pPr>
            <a:r>
              <a:rPr lang="tr-TR" sz="2000" dirty="0" err="1">
                <a:solidFill>
                  <a:srgbClr val="FFFFFF"/>
                </a:solidFill>
                <a:latin typeface="+mj-lt"/>
              </a:rPr>
              <a:t>S</a:t>
            </a:r>
            <a:r>
              <a:rPr lang="en-US" sz="2000" dirty="0" err="1">
                <a:solidFill>
                  <a:srgbClr val="FFFFFF"/>
                </a:solidFill>
                <a:latin typeface="+mj-lt"/>
              </a:rPr>
              <a:t>ürdürülebilir</a:t>
            </a:r>
            <a:r>
              <a:rPr lang="en-US" sz="2000" dirty="0">
                <a:solidFill>
                  <a:srgbClr val="FFFFFF"/>
                </a:solidFill>
                <a:latin typeface="+mj-lt"/>
              </a:rPr>
              <a:t> </a:t>
            </a:r>
            <a:r>
              <a:rPr lang="en-US" sz="2000" dirty="0" err="1">
                <a:solidFill>
                  <a:srgbClr val="FFFFFF"/>
                </a:solidFill>
                <a:latin typeface="+mj-lt"/>
              </a:rPr>
              <a:t>kalkınma</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başarılı</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işletmenin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kurumsal</a:t>
            </a:r>
            <a:r>
              <a:rPr lang="en-US" sz="2000" dirty="0">
                <a:solidFill>
                  <a:srgbClr val="FFFFFF"/>
                </a:solidFill>
                <a:latin typeface="+mj-lt"/>
              </a:rPr>
              <a:t> </a:t>
            </a:r>
            <a:r>
              <a:rPr lang="en-US" sz="2000" dirty="0" err="1">
                <a:solidFill>
                  <a:srgbClr val="FFFFFF"/>
                </a:solidFill>
                <a:latin typeface="+mj-lt"/>
              </a:rPr>
              <a:t>sorumluluğun</a:t>
            </a:r>
            <a:r>
              <a:rPr lang="en-US" sz="2000" dirty="0">
                <a:solidFill>
                  <a:srgbClr val="FFFFFF"/>
                </a:solidFill>
                <a:latin typeface="+mj-lt"/>
              </a:rPr>
              <a:t> </a:t>
            </a:r>
            <a:r>
              <a:rPr lang="en-US" sz="2000" dirty="0" err="1">
                <a:solidFill>
                  <a:srgbClr val="FFFFFF"/>
                </a:solidFill>
                <a:latin typeface="+mj-lt"/>
              </a:rPr>
              <a:t>yakından</a:t>
            </a:r>
            <a:r>
              <a:rPr lang="en-US" sz="2000" dirty="0">
                <a:solidFill>
                  <a:srgbClr val="FFFFFF"/>
                </a:solidFill>
                <a:latin typeface="+mj-lt"/>
              </a:rPr>
              <a:t> </a:t>
            </a:r>
            <a:r>
              <a:rPr lang="en-US" sz="2000" dirty="0" err="1">
                <a:solidFill>
                  <a:srgbClr val="FFFFFF"/>
                </a:solidFill>
                <a:latin typeface="+mj-lt"/>
              </a:rPr>
              <a:t>ilişkili</a:t>
            </a:r>
            <a:r>
              <a:rPr lang="en-US" sz="2000" dirty="0">
                <a:solidFill>
                  <a:srgbClr val="FFFFFF"/>
                </a:solidFill>
                <a:latin typeface="+mj-lt"/>
              </a:rPr>
              <a:t> </a:t>
            </a:r>
            <a:r>
              <a:rPr lang="en-US" sz="2000" dirty="0" err="1">
                <a:solidFill>
                  <a:srgbClr val="FFFFFF"/>
                </a:solidFill>
                <a:latin typeface="+mj-lt"/>
              </a:rPr>
              <a:t>olduğuna</a:t>
            </a:r>
            <a:r>
              <a:rPr lang="en-US" sz="2000" dirty="0">
                <a:solidFill>
                  <a:srgbClr val="FFFFFF"/>
                </a:solidFill>
                <a:latin typeface="+mj-lt"/>
              </a:rPr>
              <a:t> </a:t>
            </a:r>
            <a:r>
              <a:rPr lang="en-US" sz="2000" dirty="0" err="1">
                <a:solidFill>
                  <a:srgbClr val="FFFFFF"/>
                </a:solidFill>
                <a:latin typeface="+mj-lt"/>
              </a:rPr>
              <a:t>kesinlikle</a:t>
            </a:r>
            <a:r>
              <a:rPr lang="en-US" sz="2000" dirty="0">
                <a:solidFill>
                  <a:srgbClr val="FFFFFF"/>
                </a:solidFill>
                <a:latin typeface="+mj-lt"/>
              </a:rPr>
              <a:t> </a:t>
            </a:r>
            <a:r>
              <a:rPr lang="en-US" sz="2000" dirty="0" err="1">
                <a:solidFill>
                  <a:srgbClr val="FFFFFF"/>
                </a:solidFill>
                <a:latin typeface="+mj-lt"/>
              </a:rPr>
              <a:t>inanmakta</a:t>
            </a:r>
            <a:r>
              <a:rPr lang="tr-TR" altLang="en-US" sz="2000" dirty="0" err="1">
                <a:solidFill>
                  <a:srgbClr val="FFFFFF"/>
                </a:solidFill>
                <a:latin typeface="+mj-lt"/>
              </a:rPr>
              <a:t>yız.</a:t>
            </a:r>
            <a:r>
              <a:rPr lang="en-US" sz="2000" dirty="0">
                <a:solidFill>
                  <a:srgbClr val="FFFFFF"/>
                </a:solidFill>
                <a:latin typeface="+mj-lt"/>
              </a:rPr>
              <a:t> </a:t>
            </a:r>
            <a:r>
              <a:rPr lang="en-US" sz="2000" dirty="0" err="1">
                <a:solidFill>
                  <a:srgbClr val="FFFFFF"/>
                </a:solidFill>
                <a:latin typeface="+mj-lt"/>
              </a:rPr>
              <a:t>Müşterilerin</a:t>
            </a:r>
            <a:r>
              <a:rPr lang="en-US" sz="2000" dirty="0">
                <a:solidFill>
                  <a:srgbClr val="FFFFFF"/>
                </a:solidFill>
                <a:latin typeface="+mj-lt"/>
              </a:rPr>
              <a:t>, </a:t>
            </a:r>
            <a:r>
              <a:rPr lang="en-US" sz="2000" dirty="0" err="1">
                <a:solidFill>
                  <a:srgbClr val="FFFFFF"/>
                </a:solidFill>
                <a:latin typeface="+mj-lt"/>
              </a:rPr>
              <a:t>ekip</a:t>
            </a:r>
            <a:r>
              <a:rPr lang="en-US" sz="2000" dirty="0">
                <a:solidFill>
                  <a:srgbClr val="FFFFFF"/>
                </a:solidFill>
                <a:latin typeface="+mj-lt"/>
              </a:rPr>
              <a:t> </a:t>
            </a:r>
            <a:r>
              <a:rPr lang="en-US" sz="2000" dirty="0" err="1">
                <a:solidFill>
                  <a:srgbClr val="FFFFFF"/>
                </a:solidFill>
                <a:latin typeface="+mj-lt"/>
              </a:rPr>
              <a:t>üyelerinin</a:t>
            </a:r>
            <a:r>
              <a:rPr lang="en-US" sz="2000" dirty="0">
                <a:solidFill>
                  <a:srgbClr val="FFFFFF"/>
                </a:solidFill>
                <a:latin typeface="+mj-lt"/>
              </a:rPr>
              <a:t>, </a:t>
            </a:r>
            <a:r>
              <a:rPr lang="en-US" sz="2000" dirty="0" err="1">
                <a:solidFill>
                  <a:srgbClr val="FFFFFF"/>
                </a:solidFill>
                <a:latin typeface="+mj-lt"/>
              </a:rPr>
              <a:t>çevrenin</a:t>
            </a:r>
            <a:r>
              <a:rPr lang="en-US" sz="2000" dirty="0">
                <a:solidFill>
                  <a:srgbClr val="FFFFFF"/>
                </a:solidFill>
                <a:latin typeface="+mj-lt"/>
              </a:rPr>
              <a:t>, </a:t>
            </a:r>
            <a:r>
              <a:rPr lang="en-US" sz="2000" dirty="0" err="1">
                <a:solidFill>
                  <a:srgbClr val="FFFFFF"/>
                </a:solidFill>
                <a:latin typeface="+mj-lt"/>
              </a:rPr>
              <a:t>yerel</a:t>
            </a:r>
            <a:r>
              <a:rPr lang="en-US" sz="2000" dirty="0">
                <a:solidFill>
                  <a:srgbClr val="FFFFFF"/>
                </a:solidFill>
                <a:latin typeface="+mj-lt"/>
              </a:rPr>
              <a:t> </a:t>
            </a:r>
            <a:r>
              <a:rPr lang="en-US" sz="2000" dirty="0" err="1">
                <a:solidFill>
                  <a:srgbClr val="FFFFFF"/>
                </a:solidFill>
                <a:latin typeface="+mj-lt"/>
              </a:rPr>
              <a:t>toplulukların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paydaşlarımızın</a:t>
            </a:r>
            <a:r>
              <a:rPr lang="en-US" sz="2000" dirty="0">
                <a:solidFill>
                  <a:srgbClr val="FFFFFF"/>
                </a:solidFill>
                <a:latin typeface="+mj-lt"/>
              </a:rPr>
              <a:t> </a:t>
            </a:r>
            <a:r>
              <a:rPr lang="en-US" sz="2000" dirty="0" err="1">
                <a:solidFill>
                  <a:srgbClr val="FFFFFF"/>
                </a:solidFill>
                <a:latin typeface="+mj-lt"/>
              </a:rPr>
              <a:t>faaliyetlerimizi</a:t>
            </a:r>
            <a:r>
              <a:rPr lang="en-US" sz="2000" dirty="0">
                <a:solidFill>
                  <a:srgbClr val="FFFFFF"/>
                </a:solidFill>
                <a:latin typeface="+mj-lt"/>
              </a:rPr>
              <a:t> </a:t>
            </a:r>
            <a:r>
              <a:rPr lang="en-US" sz="2000" dirty="0" err="1">
                <a:solidFill>
                  <a:srgbClr val="FFFFFF"/>
                </a:solidFill>
                <a:latin typeface="+mj-lt"/>
              </a:rPr>
              <a:t>anlamasını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bundan</a:t>
            </a:r>
            <a:r>
              <a:rPr lang="en-US" sz="2000" dirty="0">
                <a:solidFill>
                  <a:srgbClr val="FFFFFF"/>
                </a:solidFill>
                <a:latin typeface="+mj-lt"/>
              </a:rPr>
              <a:t> </a:t>
            </a:r>
            <a:r>
              <a:rPr lang="en-US" sz="2000" dirty="0" err="1">
                <a:solidFill>
                  <a:srgbClr val="FFFFFF"/>
                </a:solidFill>
                <a:latin typeface="+mj-lt"/>
              </a:rPr>
              <a:t>faydalanmasını</a:t>
            </a:r>
            <a:r>
              <a:rPr lang="en-US" sz="2000" dirty="0">
                <a:solidFill>
                  <a:srgbClr val="FFFFFF"/>
                </a:solidFill>
                <a:latin typeface="+mj-lt"/>
              </a:rPr>
              <a:t> </a:t>
            </a:r>
            <a:r>
              <a:rPr lang="en-US" sz="2000" dirty="0" err="1">
                <a:solidFill>
                  <a:srgbClr val="FFFFFF"/>
                </a:solidFill>
                <a:latin typeface="+mj-lt"/>
              </a:rPr>
              <a:t>sağlamak</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işletmemizin</a:t>
            </a:r>
            <a:r>
              <a:rPr lang="en-US" sz="2000" dirty="0">
                <a:solidFill>
                  <a:srgbClr val="FFFFFF"/>
                </a:solidFill>
                <a:latin typeface="+mj-lt"/>
              </a:rPr>
              <a:t> her </a:t>
            </a:r>
            <a:r>
              <a:rPr lang="en-US" sz="2000" dirty="0" err="1">
                <a:solidFill>
                  <a:srgbClr val="FFFFFF"/>
                </a:solidFill>
                <a:latin typeface="+mj-lt"/>
              </a:rPr>
              <a:t>unsurunda</a:t>
            </a:r>
            <a:r>
              <a:rPr lang="en-US" sz="2000" dirty="0">
                <a:solidFill>
                  <a:srgbClr val="FFFFFF"/>
                </a:solidFill>
                <a:latin typeface="+mj-lt"/>
              </a:rPr>
              <a:t> </a:t>
            </a:r>
            <a:r>
              <a:rPr lang="en-US" sz="2000" dirty="0" err="1">
                <a:solidFill>
                  <a:srgbClr val="FFFFFF"/>
                </a:solidFill>
                <a:latin typeface="+mj-lt"/>
              </a:rPr>
              <a:t>kurumsal</a:t>
            </a:r>
            <a:r>
              <a:rPr lang="en-US" sz="2000" dirty="0">
                <a:solidFill>
                  <a:srgbClr val="FFFFFF"/>
                </a:solidFill>
                <a:latin typeface="+mj-lt"/>
              </a:rPr>
              <a:t> </a:t>
            </a:r>
            <a:r>
              <a:rPr lang="en-US" sz="2000" dirty="0" err="1">
                <a:solidFill>
                  <a:srgbClr val="FFFFFF"/>
                </a:solidFill>
                <a:latin typeface="+mj-lt"/>
              </a:rPr>
              <a:t>sürdürülebilirlik</a:t>
            </a:r>
            <a:r>
              <a:rPr lang="en-US" sz="2000" dirty="0">
                <a:solidFill>
                  <a:srgbClr val="FFFFFF"/>
                </a:solidFill>
                <a:latin typeface="+mj-lt"/>
              </a:rPr>
              <a:t> </a:t>
            </a:r>
            <a:r>
              <a:rPr lang="en-US" sz="2000" dirty="0" err="1">
                <a:solidFill>
                  <a:srgbClr val="FFFFFF"/>
                </a:solidFill>
                <a:latin typeface="+mj-lt"/>
              </a:rPr>
              <a:t>sağlamayı</a:t>
            </a:r>
            <a:r>
              <a:rPr lang="en-US" sz="2000" dirty="0">
                <a:solidFill>
                  <a:srgbClr val="FFFFFF"/>
                </a:solidFill>
                <a:latin typeface="+mj-lt"/>
              </a:rPr>
              <a:t> </a:t>
            </a:r>
            <a:r>
              <a:rPr lang="en-US" sz="2000" dirty="0" err="1">
                <a:solidFill>
                  <a:srgbClr val="FFFFFF"/>
                </a:solidFill>
                <a:latin typeface="+mj-lt"/>
              </a:rPr>
              <a:t>amaçlıyoruz</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Enerji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doğal</a:t>
            </a:r>
            <a:r>
              <a:rPr lang="en-US" sz="2000" dirty="0">
                <a:solidFill>
                  <a:srgbClr val="FFFFFF"/>
                </a:solidFill>
                <a:latin typeface="+mj-lt"/>
              </a:rPr>
              <a:t> </a:t>
            </a:r>
            <a:r>
              <a:rPr lang="en-US" sz="2000" dirty="0" err="1">
                <a:solidFill>
                  <a:srgbClr val="FFFFFF"/>
                </a:solidFill>
                <a:latin typeface="+mj-lt"/>
              </a:rPr>
              <a:t>kaynak</a:t>
            </a:r>
            <a:r>
              <a:rPr lang="en-US" sz="2000" dirty="0">
                <a:solidFill>
                  <a:srgbClr val="FFFFFF"/>
                </a:solidFill>
                <a:latin typeface="+mj-lt"/>
              </a:rPr>
              <a:t> </a:t>
            </a:r>
            <a:r>
              <a:rPr lang="en-US" sz="2000" dirty="0" err="1">
                <a:solidFill>
                  <a:srgbClr val="FFFFFF"/>
                </a:solidFill>
                <a:latin typeface="+mj-lt"/>
              </a:rPr>
              <a:t>kullanımını</a:t>
            </a:r>
            <a:r>
              <a:rPr lang="en-US" sz="2000" dirty="0">
                <a:solidFill>
                  <a:srgbClr val="FFFFFF"/>
                </a:solidFill>
                <a:latin typeface="+mj-lt"/>
              </a:rPr>
              <a:t> </a:t>
            </a:r>
            <a:r>
              <a:rPr lang="en-US" sz="2000" dirty="0" err="1">
                <a:solidFill>
                  <a:srgbClr val="FFFFFF"/>
                </a:solidFill>
                <a:latin typeface="+mj-lt"/>
              </a:rPr>
              <a:t>etkin</a:t>
            </a:r>
            <a:r>
              <a:rPr lang="en-US" sz="2000" dirty="0">
                <a:solidFill>
                  <a:srgbClr val="FFFFFF"/>
                </a:solidFill>
                <a:latin typeface="+mj-lt"/>
              </a:rPr>
              <a:t> </a:t>
            </a:r>
            <a:r>
              <a:rPr lang="en-US" sz="2000" dirty="0" err="1">
                <a:solidFill>
                  <a:srgbClr val="FFFFFF"/>
                </a:solidFill>
                <a:latin typeface="+mj-lt"/>
              </a:rPr>
              <a:t>yönetmek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tr-TR" sz="2000" dirty="0">
                <a:solidFill>
                  <a:srgbClr val="FFFFFF"/>
                </a:solidFill>
                <a:latin typeface="+mj-lt"/>
              </a:rPr>
              <a:t>K</a:t>
            </a:r>
            <a:r>
              <a:rPr lang="en-US" sz="2000" dirty="0" err="1">
                <a:solidFill>
                  <a:srgbClr val="FFFFFF"/>
                </a:solidFill>
                <a:latin typeface="+mj-lt"/>
              </a:rPr>
              <a:t>ullandığımız</a:t>
            </a:r>
            <a:r>
              <a:rPr lang="en-US" sz="2000" dirty="0">
                <a:solidFill>
                  <a:srgbClr val="FFFFFF"/>
                </a:solidFill>
                <a:latin typeface="+mj-lt"/>
              </a:rPr>
              <a:t> </a:t>
            </a:r>
            <a:r>
              <a:rPr lang="en-US" sz="2000" dirty="0" err="1">
                <a:solidFill>
                  <a:srgbClr val="FFFFFF"/>
                </a:solidFill>
                <a:latin typeface="+mj-lt"/>
              </a:rPr>
              <a:t>malzeme</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ürünlerin</a:t>
            </a:r>
            <a:r>
              <a:rPr lang="en-US" sz="2000" dirty="0">
                <a:solidFill>
                  <a:srgbClr val="FFFFFF"/>
                </a:solidFill>
                <a:latin typeface="+mj-lt"/>
              </a:rPr>
              <a:t> </a:t>
            </a:r>
            <a:r>
              <a:rPr lang="en-US" sz="2000" dirty="0" err="1">
                <a:solidFill>
                  <a:srgbClr val="FFFFFF"/>
                </a:solidFill>
                <a:latin typeface="+mj-lt"/>
              </a:rPr>
              <a:t>çevresel</a:t>
            </a:r>
            <a:r>
              <a:rPr lang="en-US" sz="2000" dirty="0">
                <a:solidFill>
                  <a:srgbClr val="FFFFFF"/>
                </a:solidFill>
                <a:latin typeface="+mj-lt"/>
              </a:rPr>
              <a:t> </a:t>
            </a:r>
            <a:r>
              <a:rPr lang="en-US" sz="2000" dirty="0" err="1">
                <a:solidFill>
                  <a:srgbClr val="FFFFFF"/>
                </a:solidFill>
                <a:latin typeface="+mj-lt"/>
              </a:rPr>
              <a:t>etkilerini</a:t>
            </a:r>
            <a:r>
              <a:rPr lang="en-US" sz="2000" dirty="0">
                <a:solidFill>
                  <a:srgbClr val="FFFFFF"/>
                </a:solidFill>
                <a:latin typeface="+mj-lt"/>
              </a:rPr>
              <a:t> </a:t>
            </a:r>
            <a:r>
              <a:rPr lang="en-US" sz="2000" dirty="0" err="1">
                <a:solidFill>
                  <a:srgbClr val="FFFFFF"/>
                </a:solidFill>
                <a:latin typeface="+mj-lt"/>
              </a:rPr>
              <a:t>en</a:t>
            </a:r>
            <a:r>
              <a:rPr lang="en-US" sz="2000" dirty="0">
                <a:solidFill>
                  <a:srgbClr val="FFFFFF"/>
                </a:solidFill>
                <a:latin typeface="+mj-lt"/>
              </a:rPr>
              <a:t> </a:t>
            </a:r>
            <a:r>
              <a:rPr lang="en-US" sz="2000" dirty="0" err="1">
                <a:solidFill>
                  <a:srgbClr val="FFFFFF"/>
                </a:solidFill>
                <a:latin typeface="+mj-lt"/>
              </a:rPr>
              <a:t>aza</a:t>
            </a:r>
            <a:r>
              <a:rPr lang="en-US" sz="2000" dirty="0">
                <a:solidFill>
                  <a:srgbClr val="FFFFFF"/>
                </a:solidFill>
                <a:latin typeface="+mj-lt"/>
              </a:rPr>
              <a:t> </a:t>
            </a:r>
            <a:r>
              <a:rPr lang="en-US" sz="2000" dirty="0" err="1">
                <a:solidFill>
                  <a:srgbClr val="FFFFFF"/>
                </a:solidFill>
                <a:latin typeface="+mj-lt"/>
              </a:rPr>
              <a:t>indirmek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Doğal</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kültürel</a:t>
            </a:r>
            <a:r>
              <a:rPr lang="en-US" sz="2000" dirty="0">
                <a:solidFill>
                  <a:srgbClr val="FFFFFF"/>
                </a:solidFill>
                <a:latin typeface="+mj-lt"/>
              </a:rPr>
              <a:t> </a:t>
            </a:r>
            <a:r>
              <a:rPr lang="en-US" sz="2000" dirty="0" err="1">
                <a:solidFill>
                  <a:srgbClr val="FFFFFF"/>
                </a:solidFill>
                <a:latin typeface="+mj-lt"/>
              </a:rPr>
              <a:t>mirası</a:t>
            </a:r>
            <a:r>
              <a:rPr lang="en-US" sz="2000" dirty="0">
                <a:solidFill>
                  <a:srgbClr val="FFFFFF"/>
                </a:solidFill>
                <a:latin typeface="+mj-lt"/>
              </a:rPr>
              <a:t> </a:t>
            </a:r>
            <a:r>
              <a:rPr lang="en-US" sz="2000" dirty="0" err="1">
                <a:solidFill>
                  <a:srgbClr val="FFFFFF"/>
                </a:solidFill>
                <a:latin typeface="+mj-lt"/>
              </a:rPr>
              <a:t>korumak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Din, </a:t>
            </a:r>
            <a:r>
              <a:rPr lang="en-US" sz="2000" dirty="0" err="1">
                <a:solidFill>
                  <a:srgbClr val="FFFFFF"/>
                </a:solidFill>
                <a:latin typeface="+mj-lt"/>
              </a:rPr>
              <a:t>mezhep</a:t>
            </a:r>
            <a:r>
              <a:rPr lang="en-US" sz="2000" dirty="0">
                <a:solidFill>
                  <a:srgbClr val="FFFFFF"/>
                </a:solidFill>
                <a:latin typeface="+mj-lt"/>
              </a:rPr>
              <a:t>, </a:t>
            </a:r>
            <a:r>
              <a:rPr lang="en-US" sz="2000" dirty="0" err="1">
                <a:solidFill>
                  <a:srgbClr val="FFFFFF"/>
                </a:solidFill>
                <a:latin typeface="+mj-lt"/>
              </a:rPr>
              <a:t>dil</a:t>
            </a:r>
            <a:r>
              <a:rPr lang="en-US" sz="2000" dirty="0">
                <a:solidFill>
                  <a:srgbClr val="FFFFFF"/>
                </a:solidFill>
                <a:latin typeface="+mj-lt"/>
              </a:rPr>
              <a:t>, </a:t>
            </a:r>
            <a:r>
              <a:rPr lang="en-US" sz="2000" dirty="0" err="1">
                <a:solidFill>
                  <a:srgbClr val="FFFFFF"/>
                </a:solidFill>
                <a:latin typeface="+mj-lt"/>
              </a:rPr>
              <a:t>ırk</a:t>
            </a:r>
            <a:r>
              <a:rPr lang="en-US" sz="2000" dirty="0">
                <a:solidFill>
                  <a:srgbClr val="FFFFFF"/>
                </a:solidFill>
                <a:latin typeface="+mj-lt"/>
              </a:rPr>
              <a:t>, </a:t>
            </a:r>
            <a:r>
              <a:rPr lang="en-US" sz="2000" dirty="0" err="1">
                <a:solidFill>
                  <a:srgbClr val="FFFFFF"/>
                </a:solidFill>
                <a:latin typeface="+mj-lt"/>
              </a:rPr>
              <a:t>renk</a:t>
            </a:r>
            <a:r>
              <a:rPr lang="en-US" sz="2000" dirty="0">
                <a:solidFill>
                  <a:srgbClr val="FFFFFF"/>
                </a:solidFill>
                <a:latin typeface="+mj-lt"/>
              </a:rPr>
              <a:t>, </a:t>
            </a:r>
            <a:r>
              <a:rPr lang="en-US" sz="2000" dirty="0" err="1">
                <a:solidFill>
                  <a:srgbClr val="FFFFFF"/>
                </a:solidFill>
                <a:latin typeface="+mj-lt"/>
              </a:rPr>
              <a:t>cinsiyet</a:t>
            </a:r>
            <a:r>
              <a:rPr lang="en-US" sz="2000" dirty="0">
                <a:solidFill>
                  <a:srgbClr val="FFFFFF"/>
                </a:solidFill>
                <a:latin typeface="+mj-lt"/>
              </a:rPr>
              <a:t>, </a:t>
            </a:r>
            <a:r>
              <a:rPr lang="en-US" sz="2000" dirty="0" err="1">
                <a:solidFill>
                  <a:srgbClr val="FFFFFF"/>
                </a:solidFill>
                <a:latin typeface="+mj-lt"/>
              </a:rPr>
              <a:t>medeni</a:t>
            </a:r>
            <a:r>
              <a:rPr lang="en-US" sz="2000" dirty="0">
                <a:solidFill>
                  <a:srgbClr val="FFFFFF"/>
                </a:solidFill>
                <a:latin typeface="+mj-lt"/>
              </a:rPr>
              <a:t> </a:t>
            </a:r>
            <a:r>
              <a:rPr lang="en-US" sz="2000" dirty="0" err="1">
                <a:solidFill>
                  <a:srgbClr val="FFFFFF"/>
                </a:solidFill>
                <a:latin typeface="+mj-lt"/>
              </a:rPr>
              <a:t>hal</a:t>
            </a:r>
            <a:r>
              <a:rPr lang="en-US" sz="2000" dirty="0">
                <a:solidFill>
                  <a:srgbClr val="FFFFFF"/>
                </a:solidFill>
                <a:latin typeface="+mj-lt"/>
              </a:rPr>
              <a:t>, </a:t>
            </a:r>
            <a:r>
              <a:rPr lang="en-US" sz="2000" dirty="0" err="1">
                <a:solidFill>
                  <a:srgbClr val="FFFFFF"/>
                </a:solidFill>
                <a:latin typeface="+mj-lt"/>
              </a:rPr>
              <a:t>siyasi</a:t>
            </a:r>
            <a:r>
              <a:rPr lang="en-US" sz="2000" dirty="0">
                <a:solidFill>
                  <a:srgbClr val="FFFFFF"/>
                </a:solidFill>
                <a:latin typeface="+mj-lt"/>
              </a:rPr>
              <a:t> </a:t>
            </a:r>
            <a:r>
              <a:rPr lang="en-US" sz="2000" dirty="0" err="1">
                <a:solidFill>
                  <a:srgbClr val="FFFFFF"/>
                </a:solidFill>
                <a:latin typeface="+mj-lt"/>
              </a:rPr>
              <a:t>düşünce</a:t>
            </a:r>
            <a:r>
              <a:rPr lang="en-US" sz="2000" dirty="0">
                <a:solidFill>
                  <a:srgbClr val="FFFFFF"/>
                </a:solidFill>
                <a:latin typeface="+mj-lt"/>
              </a:rPr>
              <a:t>, </a:t>
            </a:r>
            <a:r>
              <a:rPr lang="en-US" sz="2000" dirty="0" err="1">
                <a:solidFill>
                  <a:srgbClr val="FFFFFF"/>
                </a:solidFill>
                <a:latin typeface="+mj-lt"/>
              </a:rPr>
              <a:t>yaş</a:t>
            </a:r>
            <a:r>
              <a:rPr lang="en-US" sz="2000" dirty="0">
                <a:solidFill>
                  <a:srgbClr val="FFFFFF"/>
                </a:solidFill>
                <a:latin typeface="+mj-lt"/>
              </a:rPr>
              <a:t>, </a:t>
            </a:r>
            <a:r>
              <a:rPr lang="en-US" sz="2000" dirty="0" err="1">
                <a:solidFill>
                  <a:srgbClr val="FFFFFF"/>
                </a:solidFill>
                <a:latin typeface="+mj-lt"/>
              </a:rPr>
              <a:t>fiziksel</a:t>
            </a:r>
            <a:r>
              <a:rPr lang="en-US" sz="2000" dirty="0">
                <a:solidFill>
                  <a:srgbClr val="FFFFFF"/>
                </a:solidFill>
                <a:latin typeface="+mj-lt"/>
              </a:rPr>
              <a:t> </a:t>
            </a:r>
            <a:r>
              <a:rPr lang="en-US" sz="2000" dirty="0" err="1">
                <a:solidFill>
                  <a:srgbClr val="FFFFFF"/>
                </a:solidFill>
                <a:latin typeface="+mj-lt"/>
              </a:rPr>
              <a:t>engel</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benzeri</a:t>
            </a:r>
            <a:r>
              <a:rPr lang="en-US" sz="2000" dirty="0">
                <a:solidFill>
                  <a:srgbClr val="FFFFFF"/>
                </a:solidFill>
                <a:latin typeface="+mj-lt"/>
              </a:rPr>
              <a:t> </a:t>
            </a:r>
            <a:r>
              <a:rPr lang="en-US" sz="2000" dirty="0" err="1">
                <a:solidFill>
                  <a:srgbClr val="FFFFFF"/>
                </a:solidFill>
                <a:latin typeface="+mj-lt"/>
              </a:rPr>
              <a:t>nedenlerle</a:t>
            </a:r>
            <a:r>
              <a:rPr lang="en-US" sz="2000" dirty="0">
                <a:solidFill>
                  <a:srgbClr val="FFFFFF"/>
                </a:solidFill>
                <a:latin typeface="+mj-lt"/>
              </a:rPr>
              <a:t> </a:t>
            </a:r>
            <a:r>
              <a:rPr lang="en-US" sz="2000" dirty="0" err="1">
                <a:solidFill>
                  <a:srgbClr val="FFFFFF"/>
                </a:solidFill>
                <a:latin typeface="+mj-lt"/>
              </a:rPr>
              <a:t>ayrım</a:t>
            </a:r>
            <a:r>
              <a:rPr lang="en-US" sz="2000" dirty="0">
                <a:solidFill>
                  <a:srgbClr val="FFFFFF"/>
                </a:solidFill>
                <a:latin typeface="+mj-lt"/>
              </a:rPr>
              <a:t> </a:t>
            </a:r>
            <a:r>
              <a:rPr lang="en-US" sz="2000" dirty="0" err="1">
                <a:solidFill>
                  <a:srgbClr val="FFFFFF"/>
                </a:solidFill>
                <a:latin typeface="+mj-lt"/>
              </a:rPr>
              <a:t>gözetmeksizin</a:t>
            </a:r>
            <a:r>
              <a:rPr lang="en-US" sz="2000" dirty="0">
                <a:solidFill>
                  <a:srgbClr val="FFFFFF"/>
                </a:solidFill>
                <a:latin typeface="+mj-lt"/>
              </a:rPr>
              <a:t> </a:t>
            </a:r>
            <a:r>
              <a:rPr lang="en-US" sz="2000" dirty="0" err="1">
                <a:solidFill>
                  <a:srgbClr val="FFFFFF"/>
                </a:solidFill>
                <a:latin typeface="+mj-lt"/>
              </a:rPr>
              <a:t>eşitlik</a:t>
            </a:r>
            <a:r>
              <a:rPr lang="en-US" sz="2000" dirty="0">
                <a:solidFill>
                  <a:srgbClr val="FFFFFF"/>
                </a:solidFill>
                <a:latin typeface="+mj-lt"/>
              </a:rPr>
              <a:t> </a:t>
            </a:r>
            <a:r>
              <a:rPr lang="en-US" sz="2000" dirty="0" err="1">
                <a:solidFill>
                  <a:srgbClr val="FFFFFF"/>
                </a:solidFill>
                <a:latin typeface="+mj-lt"/>
              </a:rPr>
              <a:t>sağlamak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Bölgemizin</a:t>
            </a:r>
            <a:r>
              <a:rPr lang="en-US" sz="2000" dirty="0">
                <a:solidFill>
                  <a:srgbClr val="FFFFFF"/>
                </a:solidFill>
                <a:latin typeface="+mj-lt"/>
              </a:rPr>
              <a:t> </a:t>
            </a:r>
            <a:r>
              <a:rPr lang="en-US" sz="2000" dirty="0" err="1">
                <a:solidFill>
                  <a:srgbClr val="FFFFFF"/>
                </a:solidFill>
                <a:latin typeface="+mj-lt"/>
              </a:rPr>
              <a:t>kalkınması</a:t>
            </a:r>
            <a:r>
              <a:rPr lang="tr-TR" sz="2000" dirty="0">
                <a:solidFill>
                  <a:srgbClr val="FFFFFF"/>
                </a:solidFill>
                <a:latin typeface="+mj-lt"/>
              </a:rPr>
              <a:t> ve </a:t>
            </a:r>
            <a:r>
              <a:rPr lang="en-US" sz="2000" dirty="0" err="1">
                <a:solidFill>
                  <a:srgbClr val="FFFFFF"/>
                </a:solidFill>
                <a:latin typeface="+mj-lt"/>
              </a:rPr>
              <a:t>toplumun</a:t>
            </a:r>
            <a:r>
              <a:rPr lang="en-US" sz="2000" dirty="0">
                <a:solidFill>
                  <a:srgbClr val="FFFFFF"/>
                </a:solidFill>
                <a:latin typeface="+mj-lt"/>
              </a:rPr>
              <a:t> </a:t>
            </a:r>
            <a:r>
              <a:rPr lang="en-US" sz="2000" dirty="0" err="1">
                <a:solidFill>
                  <a:srgbClr val="FFFFFF"/>
                </a:solidFill>
                <a:latin typeface="+mj-lt"/>
              </a:rPr>
              <a:t>refah</a:t>
            </a:r>
            <a:r>
              <a:rPr lang="en-US" sz="2000" dirty="0">
                <a:solidFill>
                  <a:srgbClr val="FFFFFF"/>
                </a:solidFill>
                <a:latin typeface="+mj-lt"/>
              </a:rPr>
              <a:t> </a:t>
            </a:r>
            <a:r>
              <a:rPr lang="en-US" sz="2000" dirty="0" err="1">
                <a:solidFill>
                  <a:srgbClr val="FFFFFF"/>
                </a:solidFill>
                <a:latin typeface="+mj-lt"/>
              </a:rPr>
              <a:t>seviyesinin</a:t>
            </a:r>
            <a:r>
              <a:rPr lang="en-US" sz="2000" dirty="0">
                <a:solidFill>
                  <a:srgbClr val="FFFFFF"/>
                </a:solidFill>
                <a:latin typeface="+mj-lt"/>
              </a:rPr>
              <a:t> </a:t>
            </a:r>
            <a:r>
              <a:rPr lang="en-US" sz="2000" dirty="0" err="1">
                <a:solidFill>
                  <a:srgbClr val="FFFFFF"/>
                </a:solidFill>
                <a:latin typeface="+mj-lt"/>
              </a:rPr>
              <a:t>artması</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projelere</a:t>
            </a:r>
            <a:r>
              <a:rPr lang="en-US" sz="2000" dirty="0">
                <a:solidFill>
                  <a:srgbClr val="FFFFFF"/>
                </a:solidFill>
                <a:latin typeface="+mj-lt"/>
              </a:rPr>
              <a:t> </a:t>
            </a:r>
            <a:r>
              <a:rPr lang="en-US" sz="2000" dirty="0" err="1">
                <a:solidFill>
                  <a:srgbClr val="FFFFFF"/>
                </a:solidFill>
                <a:latin typeface="+mj-lt"/>
              </a:rPr>
              <a:t>destek</a:t>
            </a:r>
            <a:r>
              <a:rPr lang="en-US" sz="2000" dirty="0">
                <a:solidFill>
                  <a:srgbClr val="FFFFFF"/>
                </a:solidFill>
                <a:latin typeface="+mj-lt"/>
              </a:rPr>
              <a:t> </a:t>
            </a:r>
            <a:r>
              <a:rPr lang="en-US" sz="2000" dirty="0" err="1">
                <a:solidFill>
                  <a:srgbClr val="FFFFFF"/>
                </a:solidFill>
                <a:latin typeface="+mj-lt"/>
              </a:rPr>
              <a:t>vermek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Sürdürülebilir</a:t>
            </a:r>
            <a:r>
              <a:rPr lang="en-US" sz="2000" dirty="0">
                <a:solidFill>
                  <a:srgbClr val="FFFFFF"/>
                </a:solidFill>
                <a:latin typeface="+mj-lt"/>
              </a:rPr>
              <a:t> </a:t>
            </a:r>
            <a:r>
              <a:rPr lang="en-US" sz="2000" dirty="0" err="1">
                <a:solidFill>
                  <a:srgbClr val="FFFFFF"/>
                </a:solidFill>
                <a:latin typeface="+mj-lt"/>
              </a:rPr>
              <a:t>kalkınma</a:t>
            </a:r>
            <a:r>
              <a:rPr lang="en-US" sz="2000" dirty="0">
                <a:solidFill>
                  <a:srgbClr val="FFFFFF"/>
                </a:solidFill>
                <a:latin typeface="+mj-lt"/>
              </a:rPr>
              <a:t> </a:t>
            </a:r>
            <a:r>
              <a:rPr lang="en-US" sz="2000" dirty="0" err="1">
                <a:solidFill>
                  <a:srgbClr val="FFFFFF"/>
                </a:solidFill>
                <a:latin typeface="+mj-lt"/>
              </a:rPr>
              <a:t>ile</a:t>
            </a:r>
            <a:r>
              <a:rPr lang="en-US" sz="2000" dirty="0">
                <a:solidFill>
                  <a:srgbClr val="FFFFFF"/>
                </a:solidFill>
                <a:latin typeface="+mj-lt"/>
              </a:rPr>
              <a:t> </a:t>
            </a:r>
            <a:r>
              <a:rPr lang="en-US" sz="2000" dirty="0" err="1">
                <a:solidFill>
                  <a:srgbClr val="FFFFFF"/>
                </a:solidFill>
                <a:latin typeface="+mj-lt"/>
              </a:rPr>
              <a:t>uyumlu</a:t>
            </a:r>
            <a:r>
              <a:rPr lang="en-US" sz="2000" dirty="0">
                <a:solidFill>
                  <a:srgbClr val="FFFFFF"/>
                </a:solidFill>
                <a:latin typeface="+mj-lt"/>
              </a:rPr>
              <a:t> </a:t>
            </a:r>
            <a:r>
              <a:rPr lang="en-US" sz="2000" dirty="0" err="1">
                <a:solidFill>
                  <a:srgbClr val="FFFFFF"/>
                </a:solidFill>
                <a:latin typeface="+mj-lt"/>
              </a:rPr>
              <a:t>şirketlerden</a:t>
            </a:r>
            <a:r>
              <a:rPr lang="en-US" sz="2000" dirty="0">
                <a:solidFill>
                  <a:srgbClr val="FFFFFF"/>
                </a:solidFill>
                <a:latin typeface="+mj-lt"/>
              </a:rPr>
              <a:t> </a:t>
            </a:r>
            <a:r>
              <a:rPr lang="en-US" sz="2000" dirty="0" err="1">
                <a:solidFill>
                  <a:srgbClr val="FFFFFF"/>
                </a:solidFill>
                <a:latin typeface="+mj-lt"/>
              </a:rPr>
              <a:t>satın</a:t>
            </a:r>
            <a:r>
              <a:rPr lang="en-US" sz="2000" dirty="0">
                <a:solidFill>
                  <a:srgbClr val="FFFFFF"/>
                </a:solidFill>
                <a:latin typeface="+mj-lt"/>
              </a:rPr>
              <a:t> alma </a:t>
            </a:r>
            <a:r>
              <a:rPr lang="en-US" sz="2000" dirty="0" err="1">
                <a:solidFill>
                  <a:srgbClr val="FFFFFF"/>
                </a:solidFill>
                <a:latin typeface="+mj-lt"/>
              </a:rPr>
              <a:t>gerçekleştirmek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Yerel</a:t>
            </a:r>
            <a:r>
              <a:rPr lang="en-US" sz="2000" dirty="0">
                <a:solidFill>
                  <a:srgbClr val="FFFFFF"/>
                </a:solidFill>
                <a:latin typeface="+mj-lt"/>
              </a:rPr>
              <a:t> </a:t>
            </a:r>
            <a:r>
              <a:rPr lang="en-US" sz="2000" dirty="0" err="1">
                <a:solidFill>
                  <a:srgbClr val="FFFFFF"/>
                </a:solidFill>
                <a:latin typeface="+mj-lt"/>
              </a:rPr>
              <a:t>halkın</a:t>
            </a:r>
            <a:r>
              <a:rPr lang="en-US" sz="2000" dirty="0">
                <a:solidFill>
                  <a:srgbClr val="FFFFFF"/>
                </a:solidFill>
                <a:latin typeface="+mj-lt"/>
              </a:rPr>
              <a:t> </a:t>
            </a:r>
            <a:r>
              <a:rPr lang="en-US" sz="2000" dirty="0" err="1">
                <a:solidFill>
                  <a:srgbClr val="FFFFFF"/>
                </a:solidFill>
                <a:latin typeface="+mj-lt"/>
              </a:rPr>
              <a:t>istihdamını</a:t>
            </a:r>
            <a:r>
              <a:rPr lang="en-US" sz="2000" dirty="0">
                <a:solidFill>
                  <a:srgbClr val="FFFFFF"/>
                </a:solidFill>
                <a:latin typeface="+mj-lt"/>
              </a:rPr>
              <a:t> </a:t>
            </a:r>
            <a:r>
              <a:rPr lang="en-US" sz="2000" dirty="0" err="1">
                <a:solidFill>
                  <a:srgbClr val="FFFFFF"/>
                </a:solidFill>
                <a:latin typeface="+mj-lt"/>
              </a:rPr>
              <a:t>artırmak</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Faaliyetlerimizle</a:t>
            </a:r>
            <a:r>
              <a:rPr lang="en-US" sz="2000" dirty="0">
                <a:solidFill>
                  <a:srgbClr val="FFFFFF"/>
                </a:solidFill>
                <a:latin typeface="+mj-lt"/>
              </a:rPr>
              <a:t> </a:t>
            </a:r>
            <a:r>
              <a:rPr lang="en-US" sz="2000" dirty="0" err="1">
                <a:solidFill>
                  <a:srgbClr val="FFFFFF"/>
                </a:solidFill>
                <a:latin typeface="+mj-lt"/>
              </a:rPr>
              <a:t>ilgili</a:t>
            </a:r>
            <a:r>
              <a:rPr lang="en-US" sz="2000" dirty="0">
                <a:solidFill>
                  <a:srgbClr val="FFFFFF"/>
                </a:solidFill>
                <a:latin typeface="+mj-lt"/>
              </a:rPr>
              <a:t> </a:t>
            </a:r>
            <a:r>
              <a:rPr lang="en-US" sz="2000" dirty="0" err="1">
                <a:solidFill>
                  <a:srgbClr val="FFFFFF"/>
                </a:solidFill>
                <a:latin typeface="+mj-lt"/>
              </a:rPr>
              <a:t>yasal</a:t>
            </a:r>
            <a:r>
              <a:rPr lang="en-US" sz="2000" dirty="0">
                <a:solidFill>
                  <a:srgbClr val="FFFFFF"/>
                </a:solidFill>
                <a:latin typeface="+mj-lt"/>
              </a:rPr>
              <a:t> </a:t>
            </a:r>
            <a:r>
              <a:rPr lang="en-US" sz="2000" dirty="0" err="1">
                <a:solidFill>
                  <a:srgbClr val="FFFFFF"/>
                </a:solidFill>
                <a:latin typeface="+mj-lt"/>
              </a:rPr>
              <a:t>sorumluluklara</a:t>
            </a:r>
            <a:r>
              <a:rPr lang="en-US" sz="2000" dirty="0">
                <a:solidFill>
                  <a:srgbClr val="FFFFFF"/>
                </a:solidFill>
                <a:latin typeface="+mj-lt"/>
              </a:rPr>
              <a:t> </a:t>
            </a:r>
            <a:r>
              <a:rPr lang="en-US" sz="2000" dirty="0" err="1">
                <a:solidFill>
                  <a:srgbClr val="FFFFFF"/>
                </a:solidFill>
                <a:latin typeface="+mj-lt"/>
              </a:rPr>
              <a:t>uymak</a:t>
            </a:r>
            <a:r>
              <a:rPr lang="en-US" sz="2000" dirty="0">
                <a:solidFill>
                  <a:srgbClr val="FFFFFF"/>
                </a:solidFill>
                <a:latin typeface="+mj-lt"/>
              </a:rPr>
              <a:t>, </a:t>
            </a:r>
            <a:endParaRPr lang="en-US" sz="2000" dirty="0">
              <a:solidFill>
                <a:srgbClr val="FFFFFF"/>
              </a:solidFill>
              <a:latin typeface="+mj-lt"/>
            </a:endParaRPr>
          </a:p>
          <a:p>
            <a:pPr marL="0" indent="0">
              <a:buNone/>
            </a:pPr>
            <a:endParaRPr lang="en-US" sz="15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3"/>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Yapboz parçaları"/>
          <p:cNvPicPr>
            <a:picLocks noChangeAspect="1"/>
          </p:cNvPicPr>
          <p:nvPr/>
        </p:nvPicPr>
        <p:blipFill rotWithShape="1">
          <a:blip r:embed="rId1">
            <a:alphaModFix amt="35000"/>
          </a:blip>
          <a:srcRect t="7707" b="7707"/>
          <a:stretch>
            <a:fillRect/>
          </a:stretch>
        </p:blipFill>
        <p:spPr>
          <a:xfrm>
            <a:off x="20" y="-1"/>
            <a:ext cx="12191980" cy="6858001"/>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199" y="1409075"/>
            <a:ext cx="11123951" cy="4706912"/>
          </a:xfrm>
        </p:spPr>
        <p:txBody>
          <a:bodyPr>
            <a:normAutofit/>
          </a:bodyPr>
          <a:lstStyle/>
          <a:p>
            <a:pPr marL="0" indent="0">
              <a:buNone/>
            </a:pPr>
            <a:r>
              <a:rPr lang="en-US" sz="2000" b="1" u="sng" dirty="0">
                <a:solidFill>
                  <a:srgbClr val="FFFFFF"/>
                </a:solidFill>
                <a:latin typeface="+mj-lt"/>
              </a:rPr>
              <a:t>SATIN ALMA</a:t>
            </a:r>
            <a:endParaRPr lang="en-US" sz="2000" b="1" u="sng" dirty="0">
              <a:solidFill>
                <a:srgbClr val="FFFFFF"/>
              </a:solidFill>
              <a:latin typeface="+mj-lt"/>
            </a:endParaRPr>
          </a:p>
          <a:p>
            <a:pPr marL="0" indent="0">
              <a:buNone/>
            </a:pP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Yürürlükteki</a:t>
            </a:r>
            <a:r>
              <a:rPr lang="en-US" sz="2000" dirty="0">
                <a:solidFill>
                  <a:srgbClr val="FFFFFF"/>
                </a:solidFill>
                <a:latin typeface="+mj-lt"/>
              </a:rPr>
              <a:t> </a:t>
            </a:r>
            <a:r>
              <a:rPr lang="en-US" sz="2000" dirty="0" err="1">
                <a:solidFill>
                  <a:srgbClr val="FFFFFF"/>
                </a:solidFill>
                <a:latin typeface="+mj-lt"/>
              </a:rPr>
              <a:t>yasa</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yönetmeliklerine</a:t>
            </a:r>
            <a:r>
              <a:rPr lang="en-US" sz="2000" dirty="0">
                <a:solidFill>
                  <a:srgbClr val="FFFFFF"/>
                </a:solidFill>
                <a:latin typeface="+mj-lt"/>
              </a:rPr>
              <a:t> </a:t>
            </a:r>
            <a:r>
              <a:rPr lang="en-US" sz="2000" dirty="0" err="1">
                <a:solidFill>
                  <a:srgbClr val="FFFFFF"/>
                </a:solidFill>
                <a:latin typeface="+mj-lt"/>
              </a:rPr>
              <a:t>uyan</a:t>
            </a:r>
            <a:r>
              <a:rPr lang="en-US" sz="2000" dirty="0">
                <a:solidFill>
                  <a:srgbClr val="FFFFFF"/>
                </a:solidFill>
                <a:latin typeface="+mj-lt"/>
              </a:rPr>
              <a:t> </a:t>
            </a:r>
            <a:r>
              <a:rPr lang="en-US" sz="2000" dirty="0" err="1">
                <a:solidFill>
                  <a:srgbClr val="FFFFFF"/>
                </a:solidFill>
                <a:latin typeface="+mj-lt"/>
              </a:rPr>
              <a:t>hammadde</a:t>
            </a:r>
            <a:r>
              <a:rPr lang="en-US" sz="2000" dirty="0">
                <a:solidFill>
                  <a:srgbClr val="FFFFFF"/>
                </a:solidFill>
                <a:latin typeface="+mj-lt"/>
              </a:rPr>
              <a:t> </a:t>
            </a:r>
            <a:r>
              <a:rPr lang="en-US" sz="2000" dirty="0" err="1">
                <a:solidFill>
                  <a:srgbClr val="FFFFFF"/>
                </a:solidFill>
                <a:latin typeface="+mj-lt"/>
              </a:rPr>
              <a:t>tedarikçilerinin</a:t>
            </a:r>
            <a:r>
              <a:rPr lang="en-US" sz="2000" dirty="0">
                <a:solidFill>
                  <a:srgbClr val="FFFFFF"/>
                </a:solidFill>
                <a:latin typeface="+mj-lt"/>
              </a:rPr>
              <a:t> </a:t>
            </a:r>
            <a:r>
              <a:rPr lang="en-US" sz="2000" dirty="0" err="1">
                <a:solidFill>
                  <a:srgbClr val="FFFFFF"/>
                </a:solidFill>
                <a:latin typeface="+mj-lt"/>
              </a:rPr>
              <a:t>seçilmesi</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Tedarikçilerden</a:t>
            </a:r>
            <a:r>
              <a:rPr lang="en-US" sz="2000" dirty="0">
                <a:solidFill>
                  <a:srgbClr val="FFFFFF"/>
                </a:solidFill>
                <a:latin typeface="+mj-lt"/>
              </a:rPr>
              <a:t> </a:t>
            </a:r>
            <a:r>
              <a:rPr lang="en-US" sz="2000" dirty="0" err="1">
                <a:solidFill>
                  <a:srgbClr val="FFFFFF"/>
                </a:solidFill>
                <a:latin typeface="+mj-lt"/>
              </a:rPr>
              <a:t>çevreyi</a:t>
            </a:r>
            <a:r>
              <a:rPr lang="en-US" sz="2000" dirty="0">
                <a:solidFill>
                  <a:srgbClr val="FFFFFF"/>
                </a:solidFill>
                <a:latin typeface="+mj-lt"/>
              </a:rPr>
              <a:t> </a:t>
            </a:r>
            <a:r>
              <a:rPr lang="en-US" sz="2000" dirty="0" err="1">
                <a:solidFill>
                  <a:srgbClr val="FFFFFF"/>
                </a:solidFill>
                <a:latin typeface="+mj-lt"/>
              </a:rPr>
              <a:t>gözetmelerinin</a:t>
            </a:r>
            <a:r>
              <a:rPr lang="en-US" sz="2000" dirty="0">
                <a:solidFill>
                  <a:srgbClr val="FFFFFF"/>
                </a:solidFill>
                <a:latin typeface="+mj-lt"/>
              </a:rPr>
              <a:t>, </a:t>
            </a:r>
            <a:r>
              <a:rPr lang="en-US" sz="2000" dirty="0" err="1">
                <a:solidFill>
                  <a:srgbClr val="FFFFFF"/>
                </a:solidFill>
                <a:latin typeface="+mj-lt"/>
              </a:rPr>
              <a:t>çevresel</a:t>
            </a:r>
            <a:r>
              <a:rPr lang="en-US" sz="2000" dirty="0">
                <a:solidFill>
                  <a:srgbClr val="FFFFFF"/>
                </a:solidFill>
                <a:latin typeface="+mj-lt"/>
              </a:rPr>
              <a:t> </a:t>
            </a:r>
            <a:r>
              <a:rPr lang="en-US" sz="2000" dirty="0" err="1">
                <a:solidFill>
                  <a:srgbClr val="FFFFFF"/>
                </a:solidFill>
                <a:latin typeface="+mj-lt"/>
              </a:rPr>
              <a:t>ayak</a:t>
            </a:r>
            <a:r>
              <a:rPr lang="en-US" sz="2000" dirty="0">
                <a:solidFill>
                  <a:srgbClr val="FFFFFF"/>
                </a:solidFill>
                <a:latin typeface="+mj-lt"/>
              </a:rPr>
              <a:t> </a:t>
            </a:r>
            <a:r>
              <a:rPr lang="en-US" sz="2000" dirty="0" err="1">
                <a:solidFill>
                  <a:srgbClr val="FFFFFF"/>
                </a:solidFill>
                <a:latin typeface="+mj-lt"/>
              </a:rPr>
              <a:t>izlerini</a:t>
            </a:r>
            <a:r>
              <a:rPr lang="en-US" sz="2000" dirty="0">
                <a:solidFill>
                  <a:srgbClr val="FFFFFF"/>
                </a:solidFill>
                <a:latin typeface="+mj-lt"/>
              </a:rPr>
              <a:t> </a:t>
            </a:r>
            <a:r>
              <a:rPr lang="en-US" sz="2000" dirty="0" err="1">
                <a:solidFill>
                  <a:srgbClr val="FFFFFF"/>
                </a:solidFill>
                <a:latin typeface="+mj-lt"/>
              </a:rPr>
              <a:t>en</a:t>
            </a:r>
            <a:r>
              <a:rPr lang="en-US" sz="2000" dirty="0">
                <a:solidFill>
                  <a:srgbClr val="FFFFFF"/>
                </a:solidFill>
                <a:latin typeface="+mj-lt"/>
              </a:rPr>
              <a:t> </a:t>
            </a:r>
            <a:r>
              <a:rPr lang="en-US" sz="2000" dirty="0" err="1">
                <a:solidFill>
                  <a:srgbClr val="FFFFFF"/>
                </a:solidFill>
                <a:latin typeface="+mj-lt"/>
              </a:rPr>
              <a:t>aza</a:t>
            </a:r>
            <a:r>
              <a:rPr lang="en-US" sz="2000" dirty="0">
                <a:solidFill>
                  <a:srgbClr val="FFFFFF"/>
                </a:solidFill>
                <a:latin typeface="+mj-lt"/>
              </a:rPr>
              <a:t> </a:t>
            </a:r>
            <a:r>
              <a:rPr lang="en-US" sz="2000" dirty="0" err="1">
                <a:solidFill>
                  <a:srgbClr val="FFFFFF"/>
                </a:solidFill>
                <a:latin typeface="+mj-lt"/>
              </a:rPr>
              <a:t>indirmek</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atıklarını</a:t>
            </a:r>
            <a:r>
              <a:rPr lang="en-US" sz="2000" dirty="0">
                <a:solidFill>
                  <a:srgbClr val="FFFFFF"/>
                </a:solidFill>
                <a:latin typeface="+mj-lt"/>
              </a:rPr>
              <a:t> </a:t>
            </a:r>
            <a:r>
              <a:rPr lang="en-US" sz="2000" dirty="0" err="1">
                <a:solidFill>
                  <a:srgbClr val="FFFFFF"/>
                </a:solidFill>
                <a:latin typeface="+mj-lt"/>
              </a:rPr>
              <a:t>düzgün</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şekilde</a:t>
            </a:r>
            <a:r>
              <a:rPr lang="en-US" sz="2000" dirty="0">
                <a:solidFill>
                  <a:srgbClr val="FFFFFF"/>
                </a:solidFill>
                <a:latin typeface="+mj-lt"/>
              </a:rPr>
              <a:t> </a:t>
            </a:r>
            <a:r>
              <a:rPr lang="en-US" sz="2000" dirty="0" err="1">
                <a:solidFill>
                  <a:srgbClr val="FFFFFF"/>
                </a:solidFill>
                <a:latin typeface="+mj-lt"/>
              </a:rPr>
              <a:t>yönetmek</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önlem</a:t>
            </a:r>
            <a:r>
              <a:rPr lang="en-US" sz="2000" dirty="0">
                <a:solidFill>
                  <a:srgbClr val="FFFFFF"/>
                </a:solidFill>
                <a:latin typeface="+mj-lt"/>
              </a:rPr>
              <a:t> </a:t>
            </a:r>
            <a:r>
              <a:rPr lang="en-US" sz="2000" dirty="0" err="1">
                <a:solidFill>
                  <a:srgbClr val="FFFFFF"/>
                </a:solidFill>
                <a:latin typeface="+mj-lt"/>
              </a:rPr>
              <a:t>almalarının</a:t>
            </a:r>
            <a:r>
              <a:rPr lang="en-US" sz="2000" dirty="0">
                <a:solidFill>
                  <a:srgbClr val="FFFFFF"/>
                </a:solidFill>
                <a:latin typeface="+mj-lt"/>
              </a:rPr>
              <a:t>, </a:t>
            </a:r>
            <a:r>
              <a:rPr lang="en-US" sz="2000" dirty="0" err="1">
                <a:solidFill>
                  <a:srgbClr val="FFFFFF"/>
                </a:solidFill>
                <a:latin typeface="+mj-lt"/>
              </a:rPr>
              <a:t>atık</a:t>
            </a:r>
            <a:r>
              <a:rPr lang="en-US" sz="2000" dirty="0">
                <a:solidFill>
                  <a:srgbClr val="FFFFFF"/>
                </a:solidFill>
                <a:latin typeface="+mj-lt"/>
              </a:rPr>
              <a:t> </a:t>
            </a:r>
            <a:r>
              <a:rPr lang="en-US" sz="2000" dirty="0" err="1">
                <a:solidFill>
                  <a:srgbClr val="FFFFFF"/>
                </a:solidFill>
                <a:latin typeface="+mj-lt"/>
              </a:rPr>
              <a:t>gömmekten</a:t>
            </a:r>
            <a:r>
              <a:rPr lang="en-US" sz="2000" dirty="0">
                <a:solidFill>
                  <a:srgbClr val="FFFFFF"/>
                </a:solidFill>
                <a:latin typeface="+mj-lt"/>
              </a:rPr>
              <a:t> </a:t>
            </a:r>
            <a:r>
              <a:rPr lang="en-US" sz="2000" dirty="0" err="1">
                <a:solidFill>
                  <a:srgbClr val="FFFFFF"/>
                </a:solidFill>
                <a:latin typeface="+mj-lt"/>
              </a:rPr>
              <a:t>mümkün</a:t>
            </a:r>
            <a:r>
              <a:rPr lang="en-US" sz="2000" dirty="0">
                <a:solidFill>
                  <a:srgbClr val="FFFFFF"/>
                </a:solidFill>
                <a:latin typeface="+mj-lt"/>
              </a:rPr>
              <a:t> </a:t>
            </a:r>
            <a:r>
              <a:rPr lang="en-US" sz="2000" dirty="0" err="1">
                <a:solidFill>
                  <a:srgbClr val="FFFFFF"/>
                </a:solidFill>
                <a:latin typeface="+mj-lt"/>
              </a:rPr>
              <a:t>olduğunca</a:t>
            </a:r>
            <a:r>
              <a:rPr lang="en-US" sz="2000" dirty="0">
                <a:solidFill>
                  <a:srgbClr val="FFFFFF"/>
                </a:solidFill>
                <a:latin typeface="+mj-lt"/>
              </a:rPr>
              <a:t> </a:t>
            </a:r>
            <a:r>
              <a:rPr lang="en-US" sz="2000" dirty="0" err="1">
                <a:solidFill>
                  <a:srgbClr val="FFFFFF"/>
                </a:solidFill>
                <a:latin typeface="+mj-lt"/>
              </a:rPr>
              <a:t>kaçınıp</a:t>
            </a:r>
            <a:r>
              <a:rPr lang="en-US" sz="2000" dirty="0">
                <a:solidFill>
                  <a:srgbClr val="FFFFFF"/>
                </a:solidFill>
                <a:latin typeface="+mj-lt"/>
              </a:rPr>
              <a:t> </a:t>
            </a:r>
            <a:r>
              <a:rPr lang="en-US" sz="2000" dirty="0" err="1">
                <a:solidFill>
                  <a:srgbClr val="FFFFFF"/>
                </a:solidFill>
                <a:latin typeface="+mj-lt"/>
              </a:rPr>
              <a:t>toprağı</a:t>
            </a:r>
            <a:r>
              <a:rPr lang="en-US" sz="2000" dirty="0">
                <a:solidFill>
                  <a:srgbClr val="FFFFFF"/>
                </a:solidFill>
                <a:latin typeface="+mj-lt"/>
              </a:rPr>
              <a:t>, </a:t>
            </a:r>
            <a:r>
              <a:rPr lang="en-US" sz="2000" dirty="0" err="1">
                <a:solidFill>
                  <a:srgbClr val="FFFFFF"/>
                </a:solidFill>
                <a:latin typeface="+mj-lt"/>
              </a:rPr>
              <a:t>havayı</a:t>
            </a:r>
            <a:r>
              <a:rPr lang="en-US" sz="2000" dirty="0">
                <a:solidFill>
                  <a:srgbClr val="FFFFFF"/>
                </a:solidFill>
                <a:latin typeface="+mj-lt"/>
              </a:rPr>
              <a:t> </a:t>
            </a:r>
            <a:r>
              <a:rPr lang="en-US" sz="2000" dirty="0" err="1">
                <a:solidFill>
                  <a:srgbClr val="FFFFFF"/>
                </a:solidFill>
                <a:latin typeface="+mj-lt"/>
              </a:rPr>
              <a:t>veya</a:t>
            </a:r>
            <a:r>
              <a:rPr lang="en-US" sz="2000" dirty="0">
                <a:solidFill>
                  <a:srgbClr val="FFFFFF"/>
                </a:solidFill>
                <a:latin typeface="+mj-lt"/>
              </a:rPr>
              <a:t> </a:t>
            </a:r>
            <a:r>
              <a:rPr lang="en-US" sz="2000" dirty="0" err="1">
                <a:solidFill>
                  <a:srgbClr val="FFFFFF"/>
                </a:solidFill>
                <a:latin typeface="+mj-lt"/>
              </a:rPr>
              <a:t>suyu</a:t>
            </a:r>
            <a:r>
              <a:rPr lang="en-US" sz="2000" dirty="0">
                <a:solidFill>
                  <a:srgbClr val="FFFFFF"/>
                </a:solidFill>
                <a:latin typeface="+mj-lt"/>
              </a:rPr>
              <a:t> </a:t>
            </a:r>
            <a:r>
              <a:rPr lang="en-US" sz="2000" dirty="0" err="1">
                <a:solidFill>
                  <a:srgbClr val="FFFFFF"/>
                </a:solidFill>
                <a:latin typeface="+mj-lt"/>
              </a:rPr>
              <a:t>isteyerek</a:t>
            </a:r>
            <a:r>
              <a:rPr lang="en-US" sz="2000" dirty="0">
                <a:solidFill>
                  <a:srgbClr val="FFFFFF"/>
                </a:solidFill>
                <a:latin typeface="+mj-lt"/>
              </a:rPr>
              <a:t> </a:t>
            </a:r>
            <a:r>
              <a:rPr lang="en-US" sz="2000" dirty="0" err="1">
                <a:solidFill>
                  <a:srgbClr val="FFFFFF"/>
                </a:solidFill>
                <a:latin typeface="+mj-lt"/>
              </a:rPr>
              <a:t>kirletmemelerinin</a:t>
            </a:r>
            <a:r>
              <a:rPr lang="en-US" sz="2000" dirty="0">
                <a:solidFill>
                  <a:srgbClr val="FFFFFF"/>
                </a:solidFill>
                <a:latin typeface="+mj-lt"/>
              </a:rPr>
              <a:t> </a:t>
            </a:r>
            <a:r>
              <a:rPr lang="en-US" sz="2000" dirty="0" err="1">
                <a:solidFill>
                  <a:srgbClr val="FFFFFF"/>
                </a:solidFill>
                <a:latin typeface="+mj-lt"/>
              </a:rPr>
              <a:t>talep</a:t>
            </a:r>
            <a:r>
              <a:rPr lang="en-US" sz="2000" dirty="0">
                <a:solidFill>
                  <a:srgbClr val="FFFFFF"/>
                </a:solidFill>
                <a:latin typeface="+mj-lt"/>
              </a:rPr>
              <a:t> </a:t>
            </a:r>
            <a:r>
              <a:rPr lang="en-US" sz="2000" dirty="0" err="1">
                <a:solidFill>
                  <a:srgbClr val="FFFFFF"/>
                </a:solidFill>
                <a:latin typeface="+mj-lt"/>
              </a:rPr>
              <a:t>edilmesi</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Çalışanlarına</a:t>
            </a:r>
            <a:r>
              <a:rPr lang="en-US" sz="2000" dirty="0">
                <a:solidFill>
                  <a:srgbClr val="FFFFFF"/>
                </a:solidFill>
                <a:latin typeface="+mj-lt"/>
              </a:rPr>
              <a:t> </a:t>
            </a:r>
            <a:r>
              <a:rPr lang="en-US" sz="2000" dirty="0" err="1">
                <a:solidFill>
                  <a:srgbClr val="FFFFFF"/>
                </a:solidFill>
                <a:latin typeface="+mj-lt"/>
              </a:rPr>
              <a:t>güvenli</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çalışma</a:t>
            </a:r>
            <a:r>
              <a:rPr lang="en-US" sz="2000" dirty="0">
                <a:solidFill>
                  <a:srgbClr val="FFFFFF"/>
                </a:solidFill>
                <a:latin typeface="+mj-lt"/>
              </a:rPr>
              <a:t> </a:t>
            </a:r>
            <a:r>
              <a:rPr lang="en-US" sz="2000" dirty="0" err="1">
                <a:solidFill>
                  <a:srgbClr val="FFFFFF"/>
                </a:solidFill>
                <a:latin typeface="+mj-lt"/>
              </a:rPr>
              <a:t>ortamı</a:t>
            </a:r>
            <a:r>
              <a:rPr lang="en-US" sz="2000" dirty="0">
                <a:solidFill>
                  <a:srgbClr val="FFFFFF"/>
                </a:solidFill>
                <a:latin typeface="+mj-lt"/>
              </a:rPr>
              <a:t> </a:t>
            </a:r>
            <a:r>
              <a:rPr lang="en-US" sz="2000" dirty="0" err="1">
                <a:solidFill>
                  <a:srgbClr val="FFFFFF"/>
                </a:solidFill>
                <a:latin typeface="+mj-lt"/>
              </a:rPr>
              <a:t>sağlayan</a:t>
            </a:r>
            <a:r>
              <a:rPr lang="en-US" sz="2000" dirty="0">
                <a:solidFill>
                  <a:srgbClr val="FFFFFF"/>
                </a:solidFill>
                <a:latin typeface="+mj-lt"/>
              </a:rPr>
              <a:t> </a:t>
            </a:r>
            <a:r>
              <a:rPr lang="en-US" sz="2000" dirty="0" err="1">
                <a:solidFill>
                  <a:srgbClr val="FFFFFF"/>
                </a:solidFill>
                <a:latin typeface="+mj-lt"/>
              </a:rPr>
              <a:t>tedarikçilerin</a:t>
            </a:r>
            <a:r>
              <a:rPr lang="en-US" sz="2000" dirty="0">
                <a:solidFill>
                  <a:srgbClr val="FFFFFF"/>
                </a:solidFill>
                <a:latin typeface="+mj-lt"/>
              </a:rPr>
              <a:t> </a:t>
            </a:r>
            <a:r>
              <a:rPr lang="en-US" sz="2000" dirty="0" err="1">
                <a:solidFill>
                  <a:srgbClr val="FFFFFF"/>
                </a:solidFill>
                <a:latin typeface="+mj-lt"/>
              </a:rPr>
              <a:t>seçil</a:t>
            </a:r>
            <a:r>
              <a:rPr lang="tr-TR" sz="2000" dirty="0">
                <a:solidFill>
                  <a:srgbClr val="FFFFFF"/>
                </a:solidFill>
                <a:latin typeface="+mj-lt"/>
              </a:rPr>
              <a:t>erek</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yönetmeliklere</a:t>
            </a:r>
            <a:r>
              <a:rPr lang="en-US" sz="2000" dirty="0">
                <a:solidFill>
                  <a:srgbClr val="FFFFFF"/>
                </a:solidFill>
                <a:latin typeface="+mj-lt"/>
              </a:rPr>
              <a:t> </a:t>
            </a:r>
            <a:r>
              <a:rPr lang="en-US" sz="2000" dirty="0" err="1">
                <a:solidFill>
                  <a:srgbClr val="FFFFFF"/>
                </a:solidFill>
                <a:latin typeface="+mj-lt"/>
              </a:rPr>
              <a:t>uymak</a:t>
            </a:r>
            <a:r>
              <a:rPr lang="en-US" sz="2000" dirty="0">
                <a:solidFill>
                  <a:srgbClr val="FFFFFF"/>
                </a:solidFill>
                <a:latin typeface="+mj-lt"/>
              </a:rPr>
              <a:t> </a:t>
            </a:r>
            <a:r>
              <a:rPr lang="en-US" sz="2000" dirty="0" err="1">
                <a:solidFill>
                  <a:srgbClr val="FFFFFF"/>
                </a:solidFill>
                <a:latin typeface="+mj-lt"/>
              </a:rPr>
              <a:t>zorunda</a:t>
            </a:r>
            <a:r>
              <a:rPr lang="en-US" sz="2000" dirty="0">
                <a:solidFill>
                  <a:srgbClr val="FFFFFF"/>
                </a:solidFill>
                <a:latin typeface="+mj-lt"/>
              </a:rPr>
              <a:t> </a:t>
            </a:r>
            <a:r>
              <a:rPr lang="en-US" sz="2000" dirty="0" err="1">
                <a:solidFill>
                  <a:srgbClr val="FFFFFF"/>
                </a:solidFill>
                <a:latin typeface="+mj-lt"/>
              </a:rPr>
              <a:t>olan</a:t>
            </a:r>
            <a:r>
              <a:rPr lang="en-US" sz="2000" dirty="0">
                <a:solidFill>
                  <a:srgbClr val="FFFFFF"/>
                </a:solidFill>
                <a:latin typeface="+mj-lt"/>
              </a:rPr>
              <a:t> </a:t>
            </a:r>
            <a:r>
              <a:rPr lang="en-US" sz="2000" dirty="0" err="1">
                <a:solidFill>
                  <a:srgbClr val="FFFFFF"/>
                </a:solidFill>
                <a:latin typeface="+mj-lt"/>
              </a:rPr>
              <a:t>fason</a:t>
            </a:r>
            <a:r>
              <a:rPr lang="en-US" sz="2000" dirty="0">
                <a:solidFill>
                  <a:srgbClr val="FFFFFF"/>
                </a:solidFill>
                <a:latin typeface="+mj-lt"/>
              </a:rPr>
              <a:t> </a:t>
            </a:r>
            <a:r>
              <a:rPr lang="en-US" sz="2000" dirty="0" err="1">
                <a:solidFill>
                  <a:srgbClr val="FFFFFF"/>
                </a:solidFill>
                <a:latin typeface="+mj-lt"/>
              </a:rPr>
              <a:t>imalatçılara</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yerinde</a:t>
            </a:r>
            <a:r>
              <a:rPr lang="en-US" sz="2000" dirty="0">
                <a:solidFill>
                  <a:srgbClr val="FFFFFF"/>
                </a:solidFill>
                <a:latin typeface="+mj-lt"/>
              </a:rPr>
              <a:t> </a:t>
            </a:r>
            <a:r>
              <a:rPr lang="en-US" sz="2000" dirty="0" err="1">
                <a:solidFill>
                  <a:srgbClr val="FFFFFF"/>
                </a:solidFill>
                <a:latin typeface="+mj-lt"/>
              </a:rPr>
              <a:t>hizmet</a:t>
            </a:r>
            <a:r>
              <a:rPr lang="en-US" sz="2000" dirty="0">
                <a:solidFill>
                  <a:srgbClr val="FFFFFF"/>
                </a:solidFill>
                <a:latin typeface="+mj-lt"/>
              </a:rPr>
              <a:t> </a:t>
            </a:r>
            <a:r>
              <a:rPr lang="en-US" sz="2000" dirty="0" err="1">
                <a:solidFill>
                  <a:srgbClr val="FFFFFF"/>
                </a:solidFill>
                <a:latin typeface="+mj-lt"/>
              </a:rPr>
              <a:t>sağlayıcılarına</a:t>
            </a:r>
            <a:r>
              <a:rPr lang="en-US" sz="2000" dirty="0">
                <a:solidFill>
                  <a:srgbClr val="FFFFFF"/>
                </a:solidFill>
                <a:latin typeface="+mj-lt"/>
              </a:rPr>
              <a:t> </a:t>
            </a:r>
            <a:r>
              <a:rPr lang="en-US" sz="2000" dirty="0" err="1">
                <a:solidFill>
                  <a:srgbClr val="FFFFFF"/>
                </a:solidFill>
                <a:latin typeface="+mj-lt"/>
              </a:rPr>
              <a:t>odaklanılması</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İş</a:t>
            </a:r>
            <a:r>
              <a:rPr lang="en-US" sz="2000" dirty="0">
                <a:solidFill>
                  <a:srgbClr val="FFFFFF"/>
                </a:solidFill>
                <a:latin typeface="+mj-lt"/>
              </a:rPr>
              <a:t> </a:t>
            </a:r>
            <a:r>
              <a:rPr lang="en-US" sz="2000" dirty="0" err="1">
                <a:solidFill>
                  <a:srgbClr val="FFFFFF"/>
                </a:solidFill>
                <a:latin typeface="+mj-lt"/>
              </a:rPr>
              <a:t>ahlakı</a:t>
            </a:r>
            <a:r>
              <a:rPr lang="en-US" sz="2000" dirty="0">
                <a:solidFill>
                  <a:srgbClr val="FFFFFF"/>
                </a:solidFill>
                <a:latin typeface="+mj-lt"/>
              </a:rPr>
              <a:t> </a:t>
            </a:r>
            <a:r>
              <a:rPr lang="en-US" sz="2000" dirty="0" err="1">
                <a:solidFill>
                  <a:srgbClr val="FFFFFF"/>
                </a:solidFill>
                <a:latin typeface="+mj-lt"/>
              </a:rPr>
              <a:t>yüksek</a:t>
            </a:r>
            <a:r>
              <a:rPr lang="en-US" sz="2000" dirty="0">
                <a:solidFill>
                  <a:srgbClr val="FFFFFF"/>
                </a:solidFill>
                <a:latin typeface="+mj-lt"/>
              </a:rPr>
              <a:t>, her </a:t>
            </a:r>
            <a:r>
              <a:rPr lang="en-US" sz="2000" dirty="0" err="1">
                <a:solidFill>
                  <a:srgbClr val="FFFFFF"/>
                </a:solidFill>
                <a:latin typeface="+mj-lt"/>
              </a:rPr>
              <a:t>türlü</a:t>
            </a:r>
            <a:r>
              <a:rPr lang="en-US" sz="2000" dirty="0">
                <a:solidFill>
                  <a:srgbClr val="FFFFFF"/>
                </a:solidFill>
                <a:latin typeface="+mj-lt"/>
              </a:rPr>
              <a:t> </a:t>
            </a:r>
            <a:r>
              <a:rPr lang="en-US" sz="2000" dirty="0" err="1">
                <a:solidFill>
                  <a:srgbClr val="FFFFFF"/>
                </a:solidFill>
                <a:latin typeface="+mj-lt"/>
              </a:rPr>
              <a:t>yolsuzluğu</a:t>
            </a:r>
            <a:r>
              <a:rPr lang="en-US" sz="2000" dirty="0">
                <a:solidFill>
                  <a:srgbClr val="FFFFFF"/>
                </a:solidFill>
                <a:latin typeface="+mj-lt"/>
              </a:rPr>
              <a:t> </a:t>
            </a:r>
            <a:r>
              <a:rPr lang="en-US" sz="2000" dirty="0" err="1">
                <a:solidFill>
                  <a:srgbClr val="FFFFFF"/>
                </a:solidFill>
                <a:latin typeface="+mj-lt"/>
              </a:rPr>
              <a:t>önleyen</a:t>
            </a:r>
            <a:r>
              <a:rPr lang="en-US" sz="2000" dirty="0">
                <a:solidFill>
                  <a:srgbClr val="FFFFFF"/>
                </a:solidFill>
                <a:latin typeface="+mj-lt"/>
              </a:rPr>
              <a:t>, </a:t>
            </a:r>
            <a:r>
              <a:rPr lang="en-US" sz="2000" dirty="0" err="1">
                <a:solidFill>
                  <a:srgbClr val="FFFFFF"/>
                </a:solidFill>
                <a:latin typeface="+mj-lt"/>
              </a:rPr>
              <a:t>adil</a:t>
            </a:r>
            <a:r>
              <a:rPr lang="en-US" sz="2000" dirty="0">
                <a:solidFill>
                  <a:srgbClr val="FFFFFF"/>
                </a:solidFill>
                <a:latin typeface="+mj-lt"/>
              </a:rPr>
              <a:t> </a:t>
            </a:r>
            <a:r>
              <a:rPr lang="en-US" sz="2000" dirty="0" err="1">
                <a:solidFill>
                  <a:srgbClr val="FFFFFF"/>
                </a:solidFill>
                <a:latin typeface="+mj-lt"/>
              </a:rPr>
              <a:t>rekabet</a:t>
            </a:r>
            <a:r>
              <a:rPr lang="en-US" sz="2000" dirty="0">
                <a:solidFill>
                  <a:srgbClr val="FFFFFF"/>
                </a:solidFill>
                <a:latin typeface="+mj-lt"/>
              </a:rPr>
              <a:t> </a:t>
            </a:r>
            <a:r>
              <a:rPr lang="en-US" sz="2000" dirty="0" err="1">
                <a:solidFill>
                  <a:srgbClr val="FFFFFF"/>
                </a:solidFill>
                <a:latin typeface="+mj-lt"/>
              </a:rPr>
              <a:t>eden</a:t>
            </a:r>
            <a:r>
              <a:rPr lang="tr-TR" sz="2000" dirty="0">
                <a:solidFill>
                  <a:srgbClr val="FFFFFF"/>
                </a:solidFill>
                <a:latin typeface="+mj-lt"/>
              </a:rPr>
              <a:t> ve </a:t>
            </a:r>
            <a:r>
              <a:rPr lang="en-US" sz="2000" dirty="0" err="1">
                <a:solidFill>
                  <a:srgbClr val="FFFFFF"/>
                </a:solidFill>
                <a:latin typeface="+mj-lt"/>
              </a:rPr>
              <a:t>başkalarının</a:t>
            </a:r>
            <a:r>
              <a:rPr lang="en-US" sz="2000" dirty="0">
                <a:solidFill>
                  <a:srgbClr val="FFFFFF"/>
                </a:solidFill>
                <a:latin typeface="+mj-lt"/>
              </a:rPr>
              <a:t> </a:t>
            </a:r>
            <a:r>
              <a:rPr lang="en-US" sz="2000" dirty="0" err="1">
                <a:solidFill>
                  <a:srgbClr val="FFFFFF"/>
                </a:solidFill>
                <a:latin typeface="+mj-lt"/>
              </a:rPr>
              <a:t>fikri</a:t>
            </a:r>
            <a:r>
              <a:rPr lang="en-US" sz="2000" dirty="0">
                <a:solidFill>
                  <a:srgbClr val="FFFFFF"/>
                </a:solidFill>
                <a:latin typeface="+mj-lt"/>
              </a:rPr>
              <a:t> </a:t>
            </a:r>
            <a:r>
              <a:rPr lang="en-US" sz="2000" dirty="0" err="1">
                <a:solidFill>
                  <a:srgbClr val="FFFFFF"/>
                </a:solidFill>
                <a:latin typeface="+mj-lt"/>
              </a:rPr>
              <a:t>mülkiyet</a:t>
            </a:r>
            <a:r>
              <a:rPr lang="en-US" sz="2000" dirty="0">
                <a:solidFill>
                  <a:srgbClr val="FFFFFF"/>
                </a:solidFill>
                <a:latin typeface="+mj-lt"/>
              </a:rPr>
              <a:t> </a:t>
            </a:r>
            <a:r>
              <a:rPr lang="en-US" sz="2000" dirty="0" err="1">
                <a:solidFill>
                  <a:srgbClr val="FFFFFF"/>
                </a:solidFill>
                <a:latin typeface="+mj-lt"/>
              </a:rPr>
              <a:t>haklarına</a:t>
            </a:r>
            <a:r>
              <a:rPr lang="en-US" sz="2000" dirty="0">
                <a:solidFill>
                  <a:srgbClr val="FFFFFF"/>
                </a:solidFill>
                <a:latin typeface="+mj-lt"/>
              </a:rPr>
              <a:t> </a:t>
            </a:r>
            <a:r>
              <a:rPr lang="en-US" sz="2000" dirty="0" err="1">
                <a:solidFill>
                  <a:srgbClr val="FFFFFF"/>
                </a:solidFill>
                <a:latin typeface="+mj-lt"/>
              </a:rPr>
              <a:t>saygı</a:t>
            </a:r>
            <a:r>
              <a:rPr lang="en-US" sz="2000" dirty="0">
                <a:solidFill>
                  <a:srgbClr val="FFFFFF"/>
                </a:solidFill>
                <a:latin typeface="+mj-lt"/>
              </a:rPr>
              <a:t> </a:t>
            </a:r>
            <a:r>
              <a:rPr lang="en-US" sz="2000" dirty="0" err="1">
                <a:solidFill>
                  <a:srgbClr val="FFFFFF"/>
                </a:solidFill>
                <a:latin typeface="+mj-lt"/>
              </a:rPr>
              <a:t>gösteren</a:t>
            </a:r>
            <a:r>
              <a:rPr lang="en-US" sz="2000" dirty="0">
                <a:solidFill>
                  <a:srgbClr val="FFFFFF"/>
                </a:solidFill>
                <a:latin typeface="+mj-lt"/>
              </a:rPr>
              <a:t> </a:t>
            </a:r>
            <a:r>
              <a:rPr lang="en-US" sz="2000" dirty="0" err="1">
                <a:solidFill>
                  <a:srgbClr val="FFFFFF"/>
                </a:solidFill>
                <a:latin typeface="+mj-lt"/>
              </a:rPr>
              <a:t>tedarikçilerin</a:t>
            </a:r>
            <a:r>
              <a:rPr lang="en-US" sz="2000" dirty="0">
                <a:solidFill>
                  <a:srgbClr val="FFFFFF"/>
                </a:solidFill>
                <a:latin typeface="+mj-lt"/>
              </a:rPr>
              <a:t> </a:t>
            </a:r>
            <a:r>
              <a:rPr lang="en-US" sz="2000" dirty="0" err="1">
                <a:solidFill>
                  <a:srgbClr val="FFFFFF"/>
                </a:solidFill>
                <a:latin typeface="+mj-lt"/>
              </a:rPr>
              <a:t>seçilmesi</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ISO 9001, ISO 14001 </a:t>
            </a:r>
            <a:r>
              <a:rPr lang="en-US" sz="2000" dirty="0" err="1">
                <a:solidFill>
                  <a:srgbClr val="FFFFFF"/>
                </a:solidFill>
                <a:latin typeface="+mj-lt"/>
              </a:rPr>
              <a:t>gibi</a:t>
            </a:r>
            <a:r>
              <a:rPr lang="en-US" sz="2000" dirty="0">
                <a:solidFill>
                  <a:srgbClr val="FFFFFF"/>
                </a:solidFill>
                <a:latin typeface="+mj-lt"/>
              </a:rPr>
              <a:t> ISO </a:t>
            </a:r>
            <a:r>
              <a:rPr lang="en-US" sz="2000" dirty="0" err="1">
                <a:solidFill>
                  <a:srgbClr val="FFFFFF"/>
                </a:solidFill>
                <a:latin typeface="+mj-lt"/>
              </a:rPr>
              <a:t>Standartlarına</a:t>
            </a:r>
            <a:r>
              <a:rPr lang="en-US" sz="2000" dirty="0">
                <a:solidFill>
                  <a:srgbClr val="FFFFFF"/>
                </a:solidFill>
                <a:latin typeface="+mj-lt"/>
              </a:rPr>
              <a:t>, </a:t>
            </a:r>
            <a:r>
              <a:rPr lang="en-US" sz="2000" dirty="0" err="1">
                <a:solidFill>
                  <a:srgbClr val="FFFFFF"/>
                </a:solidFill>
                <a:latin typeface="+mj-lt"/>
              </a:rPr>
              <a:t>Birleşmiş</a:t>
            </a:r>
            <a:r>
              <a:rPr lang="en-US" sz="2000" dirty="0">
                <a:solidFill>
                  <a:srgbClr val="FFFFFF"/>
                </a:solidFill>
                <a:latin typeface="+mj-lt"/>
              </a:rPr>
              <a:t> </a:t>
            </a:r>
            <a:r>
              <a:rPr lang="en-US" sz="2000" dirty="0" err="1">
                <a:solidFill>
                  <a:srgbClr val="FFFFFF"/>
                </a:solidFill>
                <a:latin typeface="+mj-lt"/>
              </a:rPr>
              <a:t>Milletler</a:t>
            </a:r>
            <a:r>
              <a:rPr lang="en-US" sz="2000" dirty="0">
                <a:solidFill>
                  <a:srgbClr val="FFFFFF"/>
                </a:solidFill>
                <a:latin typeface="+mj-lt"/>
              </a:rPr>
              <a:t> </a:t>
            </a:r>
            <a:r>
              <a:rPr lang="en-US" sz="2000" dirty="0" err="1">
                <a:solidFill>
                  <a:srgbClr val="FFFFFF"/>
                </a:solidFill>
                <a:latin typeface="+mj-lt"/>
              </a:rPr>
              <a:t>Küresel</a:t>
            </a:r>
            <a:r>
              <a:rPr lang="en-US" sz="2000" dirty="0">
                <a:solidFill>
                  <a:srgbClr val="FFFFFF"/>
                </a:solidFill>
                <a:latin typeface="+mj-lt"/>
              </a:rPr>
              <a:t> </a:t>
            </a:r>
            <a:r>
              <a:rPr lang="en-US" sz="2000" dirty="0" err="1">
                <a:solidFill>
                  <a:srgbClr val="FFFFFF"/>
                </a:solidFill>
                <a:latin typeface="+mj-lt"/>
              </a:rPr>
              <a:t>İlkeler</a:t>
            </a:r>
            <a:r>
              <a:rPr lang="en-US" sz="2000" dirty="0">
                <a:solidFill>
                  <a:srgbClr val="FFFFFF"/>
                </a:solidFill>
                <a:latin typeface="+mj-lt"/>
              </a:rPr>
              <a:t> </a:t>
            </a:r>
            <a:r>
              <a:rPr lang="en-US" sz="2000" dirty="0" err="1">
                <a:solidFill>
                  <a:srgbClr val="FFFFFF"/>
                </a:solidFill>
                <a:latin typeface="+mj-lt"/>
              </a:rPr>
              <a:t>Sözleşmesi’nin</a:t>
            </a:r>
            <a:r>
              <a:rPr lang="en-US" sz="2000" dirty="0">
                <a:solidFill>
                  <a:srgbClr val="FFFFFF"/>
                </a:solidFill>
                <a:latin typeface="+mj-lt"/>
              </a:rPr>
              <a:t> 10 </a:t>
            </a:r>
            <a:r>
              <a:rPr lang="en-US" sz="2000" dirty="0" err="1">
                <a:solidFill>
                  <a:srgbClr val="FFFFFF"/>
                </a:solidFill>
                <a:latin typeface="+mj-lt"/>
              </a:rPr>
              <a:t>İlkesine</a:t>
            </a:r>
            <a:r>
              <a:rPr lang="en-US" sz="2000" dirty="0">
                <a:solidFill>
                  <a:srgbClr val="FFFFFF"/>
                </a:solidFill>
                <a:latin typeface="+mj-lt"/>
              </a:rPr>
              <a:t> </a:t>
            </a:r>
            <a:r>
              <a:rPr lang="en-US" sz="2000" dirty="0" err="1">
                <a:solidFill>
                  <a:srgbClr val="FFFFFF"/>
                </a:solidFill>
                <a:latin typeface="+mj-lt"/>
              </a:rPr>
              <a:t>uyan</a:t>
            </a:r>
            <a:r>
              <a:rPr lang="en-US" sz="2000" dirty="0">
                <a:solidFill>
                  <a:srgbClr val="FFFFFF"/>
                </a:solidFill>
                <a:latin typeface="+mj-lt"/>
              </a:rPr>
              <a:t> </a:t>
            </a:r>
            <a:r>
              <a:rPr lang="en-US" sz="2000" dirty="0" err="1">
                <a:solidFill>
                  <a:srgbClr val="FFFFFF"/>
                </a:solidFill>
                <a:latin typeface="+mj-lt"/>
              </a:rPr>
              <a:t>tedarikçilerin</a:t>
            </a:r>
            <a:r>
              <a:rPr lang="en-US" sz="2000" dirty="0">
                <a:solidFill>
                  <a:srgbClr val="FFFFFF"/>
                </a:solidFill>
                <a:latin typeface="+mj-lt"/>
              </a:rPr>
              <a:t> </a:t>
            </a:r>
            <a:r>
              <a:rPr lang="en-US" sz="2000" dirty="0" err="1">
                <a:solidFill>
                  <a:srgbClr val="FFFFFF"/>
                </a:solidFill>
                <a:latin typeface="+mj-lt"/>
              </a:rPr>
              <a:t>tercih</a:t>
            </a:r>
            <a:r>
              <a:rPr lang="en-US" sz="2000" dirty="0">
                <a:solidFill>
                  <a:srgbClr val="FFFFFF"/>
                </a:solidFill>
                <a:latin typeface="+mj-lt"/>
              </a:rPr>
              <a:t> </a:t>
            </a:r>
            <a:r>
              <a:rPr lang="en-US" sz="2000" dirty="0" err="1">
                <a:solidFill>
                  <a:srgbClr val="FFFFFF"/>
                </a:solidFill>
                <a:latin typeface="+mj-lt"/>
              </a:rPr>
              <a:t>edilmesi</a:t>
            </a:r>
            <a:r>
              <a:rPr lang="en-US" sz="2000" dirty="0">
                <a:solidFill>
                  <a:srgbClr val="FFFFFF"/>
                </a:solidFill>
                <a:latin typeface="+mj-lt"/>
              </a:rPr>
              <a:t>. </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light in the forest"/>
          <p:cNvPicPr>
            <a:picLocks noChangeAspect="1"/>
          </p:cNvPicPr>
          <p:nvPr/>
        </p:nvPicPr>
        <p:blipFill rotWithShape="1">
          <a:blip r:embed="rId1">
            <a:alphaModFix amt="35000"/>
          </a:blip>
          <a:srcRect t="7865" b="7865"/>
          <a:stretch>
            <a:fillRect/>
          </a:stretch>
        </p:blipFill>
        <p:spPr>
          <a:xfrm>
            <a:off x="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319134"/>
            <a:ext cx="10839138" cy="4857829"/>
          </a:xfrm>
        </p:spPr>
        <p:txBody>
          <a:bodyPr>
            <a:noAutofit/>
          </a:bodyPr>
          <a:lstStyle/>
          <a:p>
            <a:pPr marL="0" indent="0">
              <a:buNone/>
            </a:pPr>
            <a:r>
              <a:rPr lang="en-US" sz="2000" b="1" u="sng" dirty="0">
                <a:solidFill>
                  <a:srgbClr val="FFFFFF"/>
                </a:solidFill>
                <a:latin typeface="+mj-lt"/>
              </a:rPr>
              <a:t>ÇEVRE KORUMA VE ATIK YÖNETİMİ</a:t>
            </a:r>
            <a:endParaRPr lang="en-US" sz="2000" b="1" u="sng" dirty="0">
              <a:solidFill>
                <a:srgbClr val="FFFFFF"/>
              </a:solidFill>
              <a:latin typeface="+mj-lt"/>
            </a:endParaRPr>
          </a:p>
          <a:p>
            <a:pPr marL="0" indent="0">
              <a:buNone/>
            </a:pPr>
            <a:endParaRPr lang="en-US" sz="2000" dirty="0">
              <a:solidFill>
                <a:srgbClr val="FFFFFF"/>
              </a:solidFill>
              <a:latin typeface="+mj-lt"/>
            </a:endParaRPr>
          </a:p>
          <a:p>
            <a:pPr marL="0" indent="0">
              <a:buNone/>
            </a:pPr>
            <a:r>
              <a:rPr lang="tr-TR" altLang="en-US" sz="2000" dirty="0" err="1">
                <a:solidFill>
                  <a:srgbClr val="FFFFFF"/>
                </a:solidFill>
                <a:latin typeface="+mj-lt"/>
              </a:rPr>
              <a:t>Ç</a:t>
            </a:r>
            <a:r>
              <a:rPr lang="en-US" sz="2000" dirty="0" err="1">
                <a:solidFill>
                  <a:srgbClr val="FFFFFF"/>
                </a:solidFill>
                <a:latin typeface="+mj-lt"/>
              </a:rPr>
              <a:t>evre</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atık</a:t>
            </a:r>
            <a:r>
              <a:rPr lang="en-US" sz="2000" dirty="0">
                <a:solidFill>
                  <a:srgbClr val="FFFFFF"/>
                </a:solidFill>
                <a:latin typeface="+mj-lt"/>
              </a:rPr>
              <a:t> </a:t>
            </a:r>
            <a:r>
              <a:rPr lang="en-US" sz="2000" dirty="0" err="1">
                <a:solidFill>
                  <a:srgbClr val="FFFFFF"/>
                </a:solidFill>
                <a:latin typeface="+mj-lt"/>
              </a:rPr>
              <a:t>yönetimi</a:t>
            </a:r>
            <a:r>
              <a:rPr lang="en-US" sz="2000" dirty="0">
                <a:solidFill>
                  <a:srgbClr val="FFFFFF"/>
                </a:solidFill>
                <a:latin typeface="+mj-lt"/>
              </a:rPr>
              <a:t> </a:t>
            </a:r>
            <a:r>
              <a:rPr lang="en-US" sz="2000" dirty="0" err="1">
                <a:solidFill>
                  <a:srgbClr val="FFFFFF"/>
                </a:solidFill>
                <a:latin typeface="+mj-lt"/>
              </a:rPr>
              <a:t>konusunda</a:t>
            </a:r>
            <a:r>
              <a:rPr lang="en-US" sz="2000" dirty="0">
                <a:solidFill>
                  <a:srgbClr val="FFFFFF"/>
                </a:solidFill>
                <a:latin typeface="+mj-lt"/>
              </a:rPr>
              <a:t> </a:t>
            </a:r>
            <a:r>
              <a:rPr lang="en-US" sz="2000" dirty="0" err="1">
                <a:solidFill>
                  <a:srgbClr val="FFFFFF"/>
                </a:solidFill>
                <a:latin typeface="+mj-lt"/>
              </a:rPr>
              <a:t>gerekli</a:t>
            </a:r>
            <a:r>
              <a:rPr lang="en-US" sz="2000" dirty="0">
                <a:solidFill>
                  <a:srgbClr val="FFFFFF"/>
                </a:solidFill>
                <a:latin typeface="+mj-lt"/>
              </a:rPr>
              <a:t> </a:t>
            </a:r>
            <a:r>
              <a:rPr lang="en-US" sz="2000" dirty="0" err="1">
                <a:solidFill>
                  <a:srgbClr val="FFFFFF"/>
                </a:solidFill>
                <a:latin typeface="+mj-lt"/>
              </a:rPr>
              <a:t>olan</a:t>
            </a:r>
            <a:r>
              <a:rPr lang="en-US" sz="2000" dirty="0">
                <a:solidFill>
                  <a:srgbClr val="FFFFFF"/>
                </a:solidFill>
                <a:latin typeface="+mj-lt"/>
              </a:rPr>
              <a:t> </a:t>
            </a:r>
            <a:r>
              <a:rPr lang="en-US" sz="2000" dirty="0" err="1">
                <a:solidFill>
                  <a:srgbClr val="FFFFFF"/>
                </a:solidFill>
                <a:latin typeface="+mj-lt"/>
              </a:rPr>
              <a:t>prosedürleri</a:t>
            </a:r>
            <a:r>
              <a:rPr lang="en-US" sz="2000" dirty="0">
                <a:solidFill>
                  <a:srgbClr val="FFFFFF"/>
                </a:solidFill>
                <a:latin typeface="+mj-lt"/>
              </a:rPr>
              <a:t> </a:t>
            </a:r>
            <a:r>
              <a:rPr lang="en-US" sz="2000" dirty="0" err="1">
                <a:solidFill>
                  <a:srgbClr val="FFFFFF"/>
                </a:solidFill>
                <a:latin typeface="+mj-lt"/>
              </a:rPr>
              <a:t>uygulamayı</a:t>
            </a:r>
            <a:r>
              <a:rPr lang="en-US" sz="2000" dirty="0">
                <a:solidFill>
                  <a:srgbClr val="FFFFFF"/>
                </a:solidFill>
                <a:latin typeface="+mj-lt"/>
              </a:rPr>
              <a:t>, </a:t>
            </a:r>
            <a:r>
              <a:rPr lang="en-US" sz="2000" dirty="0" err="1">
                <a:solidFill>
                  <a:srgbClr val="FFFFFF"/>
                </a:solidFill>
                <a:latin typeface="+mj-lt"/>
              </a:rPr>
              <a:t>koşulların</a:t>
            </a:r>
            <a:r>
              <a:rPr lang="en-US" sz="2000" dirty="0">
                <a:solidFill>
                  <a:srgbClr val="FFFFFF"/>
                </a:solidFill>
                <a:latin typeface="+mj-lt"/>
              </a:rPr>
              <a:t> </a:t>
            </a:r>
            <a:r>
              <a:rPr lang="en-US" sz="2000" dirty="0" err="1">
                <a:solidFill>
                  <a:srgbClr val="FFFFFF"/>
                </a:solidFill>
                <a:latin typeface="+mj-lt"/>
              </a:rPr>
              <a:t>sağlanmasını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gerekli</a:t>
            </a:r>
            <a:r>
              <a:rPr lang="en-US" sz="2000" dirty="0">
                <a:solidFill>
                  <a:srgbClr val="FFFFFF"/>
                </a:solidFill>
                <a:latin typeface="+mj-lt"/>
              </a:rPr>
              <a:t> </a:t>
            </a:r>
            <a:r>
              <a:rPr lang="en-US" sz="2000" dirty="0" err="1">
                <a:solidFill>
                  <a:srgbClr val="FFFFFF"/>
                </a:solidFill>
                <a:latin typeface="+mj-lt"/>
              </a:rPr>
              <a:t>kaynakların</a:t>
            </a:r>
            <a:r>
              <a:rPr lang="en-US" sz="2000" dirty="0">
                <a:solidFill>
                  <a:srgbClr val="FFFFFF"/>
                </a:solidFill>
                <a:latin typeface="+mj-lt"/>
              </a:rPr>
              <a:t> </a:t>
            </a:r>
            <a:r>
              <a:rPr lang="en-US" sz="2000" dirty="0" err="1">
                <a:solidFill>
                  <a:srgbClr val="FFFFFF"/>
                </a:solidFill>
                <a:latin typeface="+mj-lt"/>
              </a:rPr>
              <a:t>temin</a:t>
            </a:r>
            <a:r>
              <a:rPr lang="en-US" sz="2000" dirty="0">
                <a:solidFill>
                  <a:srgbClr val="FFFFFF"/>
                </a:solidFill>
                <a:latin typeface="+mj-lt"/>
              </a:rPr>
              <a:t> </a:t>
            </a:r>
            <a:r>
              <a:rPr lang="en-US" sz="2000" dirty="0" err="1">
                <a:solidFill>
                  <a:srgbClr val="FFFFFF"/>
                </a:solidFill>
                <a:latin typeface="+mj-lt"/>
              </a:rPr>
              <a:t>edilmesini</a:t>
            </a:r>
            <a:r>
              <a:rPr lang="en-US" sz="2000" dirty="0">
                <a:solidFill>
                  <a:srgbClr val="FFFFFF"/>
                </a:solidFill>
                <a:latin typeface="+mj-lt"/>
              </a:rPr>
              <a:t> </a:t>
            </a:r>
            <a:r>
              <a:rPr lang="en-US" sz="2000" dirty="0" err="1">
                <a:solidFill>
                  <a:srgbClr val="FFFFFF"/>
                </a:solidFill>
                <a:latin typeface="+mj-lt"/>
              </a:rPr>
              <a:t>hedef</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ilke</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benimsemekte</a:t>
            </a:r>
            <a:r>
              <a:rPr lang="tr-TR" altLang="en-US" sz="2000" dirty="0" err="1">
                <a:solidFill>
                  <a:srgbClr val="FFFFFF"/>
                </a:solidFill>
                <a:latin typeface="+mj-lt"/>
              </a:rPr>
              <a:t>yiz</a:t>
            </a:r>
            <a:r>
              <a:rPr lang="en-US" sz="2000" dirty="0">
                <a:solidFill>
                  <a:srgbClr val="FFFFFF"/>
                </a:solidFill>
                <a:latin typeface="+mj-lt"/>
              </a:rPr>
              <a:t>. </a:t>
            </a:r>
            <a:r>
              <a:rPr lang="en-US" sz="2000" dirty="0" err="1">
                <a:solidFill>
                  <a:srgbClr val="FFFFFF"/>
                </a:solidFill>
                <a:latin typeface="+mj-lt"/>
              </a:rPr>
              <a:t>Kurumumuz</a:t>
            </a:r>
            <a:r>
              <a:rPr lang="en-US" sz="2000" dirty="0">
                <a:solidFill>
                  <a:srgbClr val="FFFFFF"/>
                </a:solidFill>
                <a:latin typeface="+mj-lt"/>
              </a:rPr>
              <a:t> </a:t>
            </a:r>
            <a:r>
              <a:rPr lang="en-US" sz="2000" dirty="0" err="1">
                <a:solidFill>
                  <a:srgbClr val="FFFFFF"/>
                </a:solidFill>
                <a:latin typeface="+mj-lt"/>
              </a:rPr>
              <a:t>yerine</a:t>
            </a:r>
            <a:r>
              <a:rPr lang="en-US" sz="2000" dirty="0">
                <a:solidFill>
                  <a:srgbClr val="FFFFFF"/>
                </a:solidFill>
                <a:latin typeface="+mj-lt"/>
              </a:rPr>
              <a:t> </a:t>
            </a:r>
            <a:r>
              <a:rPr lang="en-US" sz="2000" dirty="0" err="1">
                <a:solidFill>
                  <a:srgbClr val="FFFFFF"/>
                </a:solidFill>
                <a:latin typeface="+mj-lt"/>
              </a:rPr>
              <a:t>getirdiği</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faaliyetlerin</a:t>
            </a:r>
            <a:r>
              <a:rPr lang="en-US" sz="2000" dirty="0">
                <a:solidFill>
                  <a:srgbClr val="FFFFFF"/>
                </a:solidFill>
                <a:latin typeface="+mj-lt"/>
              </a:rPr>
              <a:t> </a:t>
            </a:r>
            <a:r>
              <a:rPr lang="en-US" sz="2000" dirty="0" err="1">
                <a:solidFill>
                  <a:srgbClr val="FFFFFF"/>
                </a:solidFill>
                <a:latin typeface="+mj-lt"/>
              </a:rPr>
              <a:t>çevrenin</a:t>
            </a:r>
            <a:r>
              <a:rPr lang="en-US" sz="2000" dirty="0">
                <a:solidFill>
                  <a:srgbClr val="FFFFFF"/>
                </a:solidFill>
                <a:latin typeface="+mj-lt"/>
              </a:rPr>
              <a:t> </a:t>
            </a:r>
            <a:r>
              <a:rPr lang="en-US" sz="2000" dirty="0" err="1">
                <a:solidFill>
                  <a:srgbClr val="FFFFFF"/>
                </a:solidFill>
                <a:latin typeface="+mj-lt"/>
              </a:rPr>
              <a:t>korunması</a:t>
            </a:r>
            <a:r>
              <a:rPr lang="en-US" sz="2000" dirty="0">
                <a:solidFill>
                  <a:srgbClr val="FFFFFF"/>
                </a:solidFill>
                <a:latin typeface="+mj-lt"/>
              </a:rPr>
              <a:t> </a:t>
            </a:r>
            <a:r>
              <a:rPr lang="en-US" sz="2000" dirty="0" err="1">
                <a:solidFill>
                  <a:srgbClr val="FFFFFF"/>
                </a:solidFill>
                <a:latin typeface="+mj-lt"/>
              </a:rPr>
              <a:t>açısından</a:t>
            </a:r>
            <a:r>
              <a:rPr lang="en-US" sz="2000" dirty="0">
                <a:solidFill>
                  <a:srgbClr val="FFFFFF"/>
                </a:solidFill>
                <a:latin typeface="+mj-lt"/>
              </a:rPr>
              <a:t> </a:t>
            </a:r>
            <a:r>
              <a:rPr lang="en-US" sz="2000" dirty="0" err="1">
                <a:solidFill>
                  <a:srgbClr val="FFFFFF"/>
                </a:solidFill>
                <a:latin typeface="+mj-lt"/>
              </a:rPr>
              <a:t>riskleri</a:t>
            </a:r>
            <a:r>
              <a:rPr lang="en-US" sz="2000" dirty="0">
                <a:solidFill>
                  <a:srgbClr val="FFFFFF"/>
                </a:solidFill>
                <a:latin typeface="+mj-lt"/>
              </a:rPr>
              <a:t> </a:t>
            </a:r>
            <a:r>
              <a:rPr lang="en-US" sz="2000" dirty="0" err="1">
                <a:solidFill>
                  <a:srgbClr val="FFFFFF"/>
                </a:solidFill>
                <a:latin typeface="+mj-lt"/>
              </a:rPr>
              <a:t>göz</a:t>
            </a:r>
            <a:r>
              <a:rPr lang="en-US" sz="2000" dirty="0">
                <a:solidFill>
                  <a:srgbClr val="FFFFFF"/>
                </a:solidFill>
                <a:latin typeface="+mj-lt"/>
              </a:rPr>
              <a:t> </a:t>
            </a:r>
            <a:r>
              <a:rPr lang="en-US" sz="2000" dirty="0" err="1">
                <a:solidFill>
                  <a:srgbClr val="FFFFFF"/>
                </a:solidFill>
                <a:latin typeface="+mj-lt"/>
              </a:rPr>
              <a:t>önünde</a:t>
            </a:r>
            <a:r>
              <a:rPr lang="en-US" sz="2000" dirty="0">
                <a:solidFill>
                  <a:srgbClr val="FFFFFF"/>
                </a:solidFill>
                <a:latin typeface="+mj-lt"/>
              </a:rPr>
              <a:t> </a:t>
            </a:r>
            <a:r>
              <a:rPr lang="en-US" sz="2000" dirty="0" err="1">
                <a:solidFill>
                  <a:srgbClr val="FFFFFF"/>
                </a:solidFill>
                <a:latin typeface="+mj-lt"/>
              </a:rPr>
              <a:t>bulundurarak</a:t>
            </a:r>
            <a:r>
              <a:rPr lang="en-US" sz="2000" dirty="0">
                <a:solidFill>
                  <a:srgbClr val="FFFFFF"/>
                </a:solidFill>
                <a:latin typeface="+mj-lt"/>
              </a:rPr>
              <a:t> </a:t>
            </a:r>
            <a:r>
              <a:rPr lang="en-US" sz="2000" dirty="0" err="1">
                <a:solidFill>
                  <a:srgbClr val="FFFFFF"/>
                </a:solidFill>
                <a:latin typeface="+mj-lt"/>
              </a:rPr>
              <a:t>kabul</a:t>
            </a:r>
            <a:r>
              <a:rPr lang="en-US" sz="2000" dirty="0">
                <a:solidFill>
                  <a:srgbClr val="FFFFFF"/>
                </a:solidFill>
                <a:latin typeface="+mj-lt"/>
              </a:rPr>
              <a:t> </a:t>
            </a:r>
            <a:r>
              <a:rPr lang="en-US" sz="2000" dirty="0" err="1">
                <a:solidFill>
                  <a:srgbClr val="FFFFFF"/>
                </a:solidFill>
                <a:latin typeface="+mj-lt"/>
              </a:rPr>
              <a:t>edilebilir</a:t>
            </a:r>
            <a:r>
              <a:rPr lang="en-US" sz="2000" dirty="0">
                <a:solidFill>
                  <a:srgbClr val="FFFFFF"/>
                </a:solidFill>
                <a:latin typeface="+mj-lt"/>
              </a:rPr>
              <a:t> </a:t>
            </a:r>
            <a:r>
              <a:rPr lang="en-US" sz="2000" dirty="0" err="1">
                <a:solidFill>
                  <a:srgbClr val="FFFFFF"/>
                </a:solidFill>
                <a:latin typeface="+mj-lt"/>
              </a:rPr>
              <a:t>seviyeye</a:t>
            </a:r>
            <a:r>
              <a:rPr lang="en-US" sz="2000" dirty="0">
                <a:solidFill>
                  <a:srgbClr val="FFFFFF"/>
                </a:solidFill>
                <a:latin typeface="+mj-lt"/>
              </a:rPr>
              <a:t> </a:t>
            </a:r>
            <a:r>
              <a:rPr lang="en-US" sz="2000" dirty="0" err="1">
                <a:solidFill>
                  <a:srgbClr val="FFFFFF"/>
                </a:solidFill>
                <a:latin typeface="+mj-lt"/>
              </a:rPr>
              <a:t>indirmeye</a:t>
            </a:r>
            <a:r>
              <a:rPr lang="en-US" sz="2000" dirty="0">
                <a:solidFill>
                  <a:srgbClr val="FFFFFF"/>
                </a:solidFill>
                <a:latin typeface="+mj-lt"/>
              </a:rPr>
              <a:t> </a:t>
            </a:r>
            <a:r>
              <a:rPr lang="en-US" sz="2000" dirty="0" err="1">
                <a:solidFill>
                  <a:srgbClr val="FFFFFF"/>
                </a:solidFill>
                <a:latin typeface="+mj-lt"/>
              </a:rPr>
              <a:t>gayret</a:t>
            </a:r>
            <a:r>
              <a:rPr lang="en-US" sz="2000" dirty="0">
                <a:solidFill>
                  <a:srgbClr val="FFFFFF"/>
                </a:solidFill>
                <a:latin typeface="+mj-lt"/>
              </a:rPr>
              <a:t> </a:t>
            </a:r>
            <a:r>
              <a:rPr lang="en-US" sz="2000" dirty="0" err="1">
                <a:solidFill>
                  <a:srgbClr val="FFFFFF"/>
                </a:solidFill>
                <a:latin typeface="+mj-lt"/>
              </a:rPr>
              <a:t>gösterir</a:t>
            </a:r>
            <a:r>
              <a:rPr lang="en-US" sz="2000" dirty="0">
                <a:solidFill>
                  <a:srgbClr val="FFFFFF"/>
                </a:solidFill>
                <a:latin typeface="+mj-lt"/>
              </a:rPr>
              <a:t>. </a:t>
            </a:r>
            <a:r>
              <a:rPr lang="en-US" sz="2000" dirty="0" err="1">
                <a:solidFill>
                  <a:srgbClr val="FFFFFF"/>
                </a:solidFill>
                <a:latin typeface="+mj-lt"/>
              </a:rPr>
              <a:t>Sürdürülebilir</a:t>
            </a:r>
            <a:r>
              <a:rPr lang="en-US" sz="2000" dirty="0">
                <a:solidFill>
                  <a:srgbClr val="FFFFFF"/>
                </a:solidFill>
                <a:latin typeface="+mj-lt"/>
              </a:rPr>
              <a:t> </a:t>
            </a:r>
            <a:r>
              <a:rPr lang="en-US" sz="2000" dirty="0" err="1">
                <a:solidFill>
                  <a:srgbClr val="FFFFFF"/>
                </a:solidFill>
                <a:latin typeface="+mj-lt"/>
              </a:rPr>
              <a:t>kaynak</a:t>
            </a:r>
            <a:r>
              <a:rPr lang="en-US" sz="2000" dirty="0">
                <a:solidFill>
                  <a:srgbClr val="FFFFFF"/>
                </a:solidFill>
                <a:latin typeface="+mj-lt"/>
              </a:rPr>
              <a:t> </a:t>
            </a:r>
            <a:r>
              <a:rPr lang="en-US" sz="2000" dirty="0" err="1">
                <a:solidFill>
                  <a:srgbClr val="FFFFFF"/>
                </a:solidFill>
                <a:latin typeface="+mj-lt"/>
              </a:rPr>
              <a:t>kullanımı</a:t>
            </a:r>
            <a:r>
              <a:rPr lang="en-US" sz="2000" dirty="0">
                <a:solidFill>
                  <a:srgbClr val="FFFFFF"/>
                </a:solidFill>
                <a:latin typeface="+mj-lt"/>
              </a:rPr>
              <a:t>, </a:t>
            </a:r>
            <a:r>
              <a:rPr lang="en-US" sz="2000" dirty="0" err="1">
                <a:solidFill>
                  <a:srgbClr val="FFFFFF"/>
                </a:solidFill>
                <a:latin typeface="+mj-lt"/>
              </a:rPr>
              <a:t>geri</a:t>
            </a:r>
            <a:r>
              <a:rPr lang="en-US" sz="2000" dirty="0">
                <a:solidFill>
                  <a:srgbClr val="FFFFFF"/>
                </a:solidFill>
                <a:latin typeface="+mj-lt"/>
              </a:rPr>
              <a:t> </a:t>
            </a:r>
            <a:r>
              <a:rPr lang="en-US" sz="2000" dirty="0" err="1">
                <a:solidFill>
                  <a:srgbClr val="FFFFFF"/>
                </a:solidFill>
                <a:latin typeface="+mj-lt"/>
              </a:rPr>
              <a:t>dönüşüme</a:t>
            </a:r>
            <a:r>
              <a:rPr lang="en-US" sz="2000" dirty="0">
                <a:solidFill>
                  <a:srgbClr val="FFFFFF"/>
                </a:solidFill>
                <a:latin typeface="+mj-lt"/>
              </a:rPr>
              <a:t>, </a:t>
            </a:r>
            <a:r>
              <a:rPr lang="en-US" sz="2000" dirty="0" err="1">
                <a:solidFill>
                  <a:srgbClr val="FFFFFF"/>
                </a:solidFill>
                <a:latin typeface="+mj-lt"/>
              </a:rPr>
              <a:t>su</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hava</a:t>
            </a:r>
            <a:r>
              <a:rPr lang="en-US" sz="2000" dirty="0">
                <a:solidFill>
                  <a:srgbClr val="FFFFFF"/>
                </a:solidFill>
                <a:latin typeface="+mj-lt"/>
              </a:rPr>
              <a:t> </a:t>
            </a:r>
            <a:r>
              <a:rPr lang="en-US" sz="2000" dirty="0" err="1">
                <a:solidFill>
                  <a:srgbClr val="FFFFFF"/>
                </a:solidFill>
                <a:latin typeface="+mj-lt"/>
              </a:rPr>
              <a:t>kalitesine</a:t>
            </a:r>
            <a:r>
              <a:rPr lang="en-US" sz="2000" dirty="0">
                <a:solidFill>
                  <a:srgbClr val="FFFFFF"/>
                </a:solidFill>
                <a:latin typeface="+mj-lt"/>
              </a:rPr>
              <a:t> </a:t>
            </a:r>
            <a:r>
              <a:rPr lang="en-US" sz="2000" dirty="0" err="1">
                <a:solidFill>
                  <a:srgbClr val="FFFFFF"/>
                </a:solidFill>
                <a:latin typeface="+mj-lt"/>
              </a:rPr>
              <a:t>önem</a:t>
            </a:r>
            <a:r>
              <a:rPr lang="en-US" sz="2000" dirty="0">
                <a:solidFill>
                  <a:srgbClr val="FFFFFF"/>
                </a:solidFill>
                <a:latin typeface="+mj-lt"/>
              </a:rPr>
              <a:t> </a:t>
            </a:r>
            <a:r>
              <a:rPr lang="en-US" sz="2000" dirty="0" err="1">
                <a:solidFill>
                  <a:srgbClr val="FFFFFF"/>
                </a:solidFill>
                <a:latin typeface="+mj-lt"/>
              </a:rPr>
              <a:t>verilmesi</a:t>
            </a:r>
            <a:r>
              <a:rPr lang="en-US" sz="2000" dirty="0">
                <a:solidFill>
                  <a:srgbClr val="FFFFFF"/>
                </a:solidFill>
                <a:latin typeface="+mj-lt"/>
              </a:rPr>
              <a:t>, </a:t>
            </a:r>
            <a:r>
              <a:rPr lang="en-US" sz="2000" dirty="0" err="1">
                <a:solidFill>
                  <a:srgbClr val="FFFFFF"/>
                </a:solidFill>
                <a:latin typeface="+mj-lt"/>
              </a:rPr>
              <a:t>iklim</a:t>
            </a:r>
            <a:r>
              <a:rPr lang="en-US" sz="2000" dirty="0">
                <a:solidFill>
                  <a:srgbClr val="FFFFFF"/>
                </a:solidFill>
                <a:latin typeface="+mj-lt"/>
              </a:rPr>
              <a:t> </a:t>
            </a:r>
            <a:r>
              <a:rPr lang="en-US" sz="2000" dirty="0" err="1">
                <a:solidFill>
                  <a:srgbClr val="FFFFFF"/>
                </a:solidFill>
                <a:latin typeface="+mj-lt"/>
              </a:rPr>
              <a:t>değişikliğinin</a:t>
            </a:r>
            <a:r>
              <a:rPr lang="en-US" sz="2000" dirty="0">
                <a:solidFill>
                  <a:srgbClr val="FFFFFF"/>
                </a:solidFill>
                <a:latin typeface="+mj-lt"/>
              </a:rPr>
              <a:t> </a:t>
            </a:r>
            <a:r>
              <a:rPr lang="en-US" sz="2000" dirty="0" err="1">
                <a:solidFill>
                  <a:srgbClr val="FFFFFF"/>
                </a:solidFill>
                <a:latin typeface="+mj-lt"/>
              </a:rPr>
              <a:t>azaltılması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uyumu</a:t>
            </a:r>
            <a:r>
              <a:rPr lang="en-US" sz="2000" dirty="0">
                <a:solidFill>
                  <a:srgbClr val="FFFFFF"/>
                </a:solidFill>
                <a:latin typeface="+mj-lt"/>
              </a:rPr>
              <a:t> </a:t>
            </a:r>
            <a:r>
              <a:rPr lang="en-US" sz="2000" dirty="0" err="1">
                <a:solidFill>
                  <a:srgbClr val="FFFFFF"/>
                </a:solidFill>
                <a:latin typeface="+mj-lt"/>
              </a:rPr>
              <a:t>ile</a:t>
            </a:r>
            <a:r>
              <a:rPr lang="en-US" sz="2000" dirty="0">
                <a:solidFill>
                  <a:srgbClr val="FFFFFF"/>
                </a:solidFill>
                <a:latin typeface="+mj-lt"/>
              </a:rPr>
              <a:t> </a:t>
            </a:r>
            <a:r>
              <a:rPr lang="en-US" sz="2000" dirty="0" err="1">
                <a:solidFill>
                  <a:srgbClr val="FFFFFF"/>
                </a:solidFill>
                <a:latin typeface="+mj-lt"/>
              </a:rPr>
              <a:t>ekosistemlerin</a:t>
            </a:r>
            <a:r>
              <a:rPr lang="en-US" sz="2000" dirty="0">
                <a:solidFill>
                  <a:srgbClr val="FFFFFF"/>
                </a:solidFill>
                <a:latin typeface="+mj-lt"/>
              </a:rPr>
              <a:t> </a:t>
            </a:r>
            <a:r>
              <a:rPr lang="en-US" sz="2000" dirty="0" err="1">
                <a:solidFill>
                  <a:srgbClr val="FFFFFF"/>
                </a:solidFill>
                <a:latin typeface="+mj-lt"/>
              </a:rPr>
              <a:t>korunmasını</a:t>
            </a:r>
            <a:r>
              <a:rPr lang="en-US" sz="2000" dirty="0">
                <a:solidFill>
                  <a:srgbClr val="FFFFFF"/>
                </a:solidFill>
                <a:latin typeface="+mj-lt"/>
              </a:rPr>
              <a:t> </a:t>
            </a:r>
            <a:r>
              <a:rPr lang="en-US" sz="2000" dirty="0" err="1">
                <a:solidFill>
                  <a:srgbClr val="FFFFFF"/>
                </a:solidFill>
                <a:latin typeface="+mj-lt"/>
              </a:rPr>
              <a:t>içermektedir</a:t>
            </a:r>
            <a:r>
              <a:rPr lang="en-US" sz="2000" dirty="0">
                <a:solidFill>
                  <a:srgbClr val="FFFFFF"/>
                </a:solidFill>
                <a:latin typeface="+mj-lt"/>
              </a:rPr>
              <a:t>. </a:t>
            </a:r>
            <a:endParaRPr lang="en-US" sz="2000" dirty="0">
              <a:solidFill>
                <a:srgbClr val="FFFFFF"/>
              </a:solidFill>
              <a:latin typeface="+mj-lt"/>
            </a:endParaRPr>
          </a:p>
          <a:p>
            <a:pPr marL="0" indent="0">
              <a:buNone/>
            </a:pP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Yatırım</a:t>
            </a:r>
            <a:r>
              <a:rPr lang="en-US" sz="2000" dirty="0">
                <a:solidFill>
                  <a:srgbClr val="FFFFFF"/>
                </a:solidFill>
                <a:latin typeface="+mj-lt"/>
              </a:rPr>
              <a:t> </a:t>
            </a:r>
            <a:r>
              <a:rPr lang="en-US" sz="2000" dirty="0" err="1">
                <a:solidFill>
                  <a:srgbClr val="FFFFFF"/>
                </a:solidFill>
                <a:latin typeface="+mj-lt"/>
              </a:rPr>
              <a:t>kararları</a:t>
            </a:r>
            <a:r>
              <a:rPr lang="en-US" sz="2000" dirty="0">
                <a:solidFill>
                  <a:srgbClr val="FFFFFF"/>
                </a:solidFill>
                <a:latin typeface="+mj-lt"/>
              </a:rPr>
              <a:t> </a:t>
            </a:r>
            <a:r>
              <a:rPr lang="en-US" sz="2000" dirty="0" err="1">
                <a:solidFill>
                  <a:srgbClr val="FFFFFF"/>
                </a:solidFill>
                <a:latin typeface="+mj-lt"/>
              </a:rPr>
              <a:t>alınırken</a:t>
            </a:r>
            <a:r>
              <a:rPr lang="en-US" sz="2000" dirty="0">
                <a:solidFill>
                  <a:srgbClr val="FFFFFF"/>
                </a:solidFill>
                <a:latin typeface="+mj-lt"/>
              </a:rPr>
              <a:t> </a:t>
            </a:r>
            <a:r>
              <a:rPr lang="en-US" sz="2000" dirty="0" err="1">
                <a:solidFill>
                  <a:srgbClr val="FFFFFF"/>
                </a:solidFill>
                <a:latin typeface="+mj-lt"/>
              </a:rPr>
              <a:t>çevresel</a:t>
            </a:r>
            <a:r>
              <a:rPr lang="en-US" sz="2000" dirty="0">
                <a:solidFill>
                  <a:srgbClr val="FFFFFF"/>
                </a:solidFill>
                <a:latin typeface="+mj-lt"/>
              </a:rPr>
              <a:t> </a:t>
            </a:r>
            <a:r>
              <a:rPr lang="en-US" sz="2000" dirty="0" err="1">
                <a:solidFill>
                  <a:srgbClr val="FFFFFF"/>
                </a:solidFill>
                <a:latin typeface="+mj-lt"/>
              </a:rPr>
              <a:t>kıstaslar</a:t>
            </a:r>
            <a:r>
              <a:rPr lang="en-US" sz="2000" dirty="0">
                <a:solidFill>
                  <a:srgbClr val="FFFFFF"/>
                </a:solidFill>
                <a:latin typeface="+mj-lt"/>
              </a:rPr>
              <a:t> </a:t>
            </a:r>
            <a:r>
              <a:rPr lang="en-US" sz="2000" dirty="0" err="1">
                <a:solidFill>
                  <a:srgbClr val="FFFFFF"/>
                </a:solidFill>
                <a:latin typeface="+mj-lt"/>
              </a:rPr>
              <a:t>dikkate</a:t>
            </a:r>
            <a:r>
              <a:rPr lang="en-US" sz="2000" dirty="0">
                <a:solidFill>
                  <a:srgbClr val="FFFFFF"/>
                </a:solidFill>
                <a:latin typeface="+mj-lt"/>
              </a:rPr>
              <a:t> </a:t>
            </a:r>
            <a:r>
              <a:rPr lang="en-US" sz="2000" dirty="0" err="1">
                <a:solidFill>
                  <a:srgbClr val="FFFFFF"/>
                </a:solidFill>
                <a:latin typeface="+mj-lt"/>
              </a:rPr>
              <a:t>alınır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faaliyetlerde</a:t>
            </a:r>
            <a:r>
              <a:rPr lang="en-US" sz="2000" dirty="0">
                <a:solidFill>
                  <a:srgbClr val="FFFFFF"/>
                </a:solidFill>
                <a:latin typeface="+mj-lt"/>
              </a:rPr>
              <a:t> </a:t>
            </a:r>
            <a:r>
              <a:rPr lang="en-US" sz="2000" dirty="0" err="1">
                <a:solidFill>
                  <a:srgbClr val="FFFFFF"/>
                </a:solidFill>
                <a:latin typeface="+mj-lt"/>
              </a:rPr>
              <a:t>çevreye</a:t>
            </a:r>
            <a:r>
              <a:rPr lang="en-US" sz="2000" dirty="0">
                <a:solidFill>
                  <a:srgbClr val="FFFFFF"/>
                </a:solidFill>
                <a:latin typeface="+mj-lt"/>
              </a:rPr>
              <a:t> </a:t>
            </a:r>
            <a:r>
              <a:rPr lang="en-US" sz="2000" dirty="0" err="1">
                <a:solidFill>
                  <a:srgbClr val="FFFFFF"/>
                </a:solidFill>
                <a:latin typeface="+mj-lt"/>
              </a:rPr>
              <a:t>olabilecek</a:t>
            </a:r>
            <a:r>
              <a:rPr lang="en-US" sz="2000" dirty="0">
                <a:solidFill>
                  <a:srgbClr val="FFFFFF"/>
                </a:solidFill>
                <a:latin typeface="+mj-lt"/>
              </a:rPr>
              <a:t> </a:t>
            </a:r>
            <a:r>
              <a:rPr lang="en-US" sz="2000" dirty="0" err="1">
                <a:solidFill>
                  <a:srgbClr val="FFFFFF"/>
                </a:solidFill>
                <a:latin typeface="+mj-lt"/>
              </a:rPr>
              <a:t>etkiler</a:t>
            </a:r>
            <a:r>
              <a:rPr lang="en-US" sz="2000" dirty="0">
                <a:solidFill>
                  <a:srgbClr val="FFFFFF"/>
                </a:solidFill>
                <a:latin typeface="+mj-lt"/>
              </a:rPr>
              <a:t> </a:t>
            </a:r>
            <a:r>
              <a:rPr lang="en-US" sz="2000" dirty="0" err="1">
                <a:solidFill>
                  <a:srgbClr val="FFFFFF"/>
                </a:solidFill>
                <a:latin typeface="+mj-lt"/>
              </a:rPr>
              <a:t>dikkate</a:t>
            </a:r>
            <a:r>
              <a:rPr lang="en-US" sz="2000" dirty="0">
                <a:solidFill>
                  <a:srgbClr val="FFFFFF"/>
                </a:solidFill>
                <a:latin typeface="+mj-lt"/>
              </a:rPr>
              <a:t> </a:t>
            </a:r>
            <a:r>
              <a:rPr lang="en-US" sz="2000" dirty="0" err="1">
                <a:solidFill>
                  <a:srgbClr val="FFFFFF"/>
                </a:solidFill>
                <a:latin typeface="+mj-lt"/>
              </a:rPr>
              <a:t>alınır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Çevreyi</a:t>
            </a:r>
            <a:r>
              <a:rPr lang="en-US" sz="2000" dirty="0">
                <a:solidFill>
                  <a:srgbClr val="FFFFFF"/>
                </a:solidFill>
                <a:latin typeface="+mj-lt"/>
              </a:rPr>
              <a:t> </a:t>
            </a:r>
            <a:r>
              <a:rPr lang="en-US" sz="2000" dirty="0" err="1">
                <a:solidFill>
                  <a:srgbClr val="FFFFFF"/>
                </a:solidFill>
                <a:latin typeface="+mj-lt"/>
              </a:rPr>
              <a:t>tehdit</a:t>
            </a:r>
            <a:r>
              <a:rPr lang="en-US" sz="2000" dirty="0">
                <a:solidFill>
                  <a:srgbClr val="FFFFFF"/>
                </a:solidFill>
                <a:latin typeface="+mj-lt"/>
              </a:rPr>
              <a:t> </a:t>
            </a:r>
            <a:r>
              <a:rPr lang="en-US" sz="2000" dirty="0" err="1">
                <a:solidFill>
                  <a:srgbClr val="FFFFFF"/>
                </a:solidFill>
                <a:latin typeface="+mj-lt"/>
              </a:rPr>
              <a:t>eden</a:t>
            </a:r>
            <a:r>
              <a:rPr lang="en-US" sz="2000" dirty="0">
                <a:solidFill>
                  <a:srgbClr val="FFFFFF"/>
                </a:solidFill>
                <a:latin typeface="+mj-lt"/>
              </a:rPr>
              <a:t> </a:t>
            </a:r>
            <a:r>
              <a:rPr lang="en-US" sz="2000" dirty="0" err="1">
                <a:solidFill>
                  <a:srgbClr val="FFFFFF"/>
                </a:solidFill>
                <a:latin typeface="+mj-lt"/>
              </a:rPr>
              <a:t>unsurlar</a:t>
            </a:r>
            <a:r>
              <a:rPr lang="en-US" sz="2000" dirty="0">
                <a:solidFill>
                  <a:srgbClr val="FFFFFF"/>
                </a:solidFill>
                <a:latin typeface="+mj-lt"/>
              </a:rPr>
              <a:t> </a:t>
            </a:r>
            <a:r>
              <a:rPr lang="en-US" sz="2000" dirty="0" err="1">
                <a:solidFill>
                  <a:srgbClr val="FFFFFF"/>
                </a:solidFill>
                <a:latin typeface="+mj-lt"/>
              </a:rPr>
              <a:t>belirlenir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Malzeme</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ekipman</a:t>
            </a:r>
            <a:r>
              <a:rPr lang="en-US" sz="2000" dirty="0">
                <a:solidFill>
                  <a:srgbClr val="FFFFFF"/>
                </a:solidFill>
                <a:latin typeface="+mj-lt"/>
              </a:rPr>
              <a:t> </a:t>
            </a:r>
            <a:r>
              <a:rPr lang="en-US" sz="2000" dirty="0" err="1">
                <a:solidFill>
                  <a:srgbClr val="FFFFFF"/>
                </a:solidFill>
                <a:latin typeface="+mj-lt"/>
              </a:rPr>
              <a:t>seçilirken</a:t>
            </a:r>
            <a:r>
              <a:rPr lang="en-US" sz="2000" dirty="0">
                <a:solidFill>
                  <a:srgbClr val="FFFFFF"/>
                </a:solidFill>
                <a:latin typeface="+mj-lt"/>
              </a:rPr>
              <a:t> </a:t>
            </a:r>
            <a:r>
              <a:rPr lang="en-US" sz="2000" dirty="0" err="1">
                <a:solidFill>
                  <a:srgbClr val="FFFFFF"/>
                </a:solidFill>
                <a:latin typeface="+mj-lt"/>
              </a:rPr>
              <a:t>çevreye</a:t>
            </a:r>
            <a:r>
              <a:rPr lang="en-US" sz="2000" dirty="0">
                <a:solidFill>
                  <a:srgbClr val="FFFFFF"/>
                </a:solidFill>
                <a:latin typeface="+mj-lt"/>
              </a:rPr>
              <a:t> </a:t>
            </a:r>
            <a:r>
              <a:rPr lang="en-US" sz="2000" dirty="0" err="1">
                <a:solidFill>
                  <a:srgbClr val="FFFFFF"/>
                </a:solidFill>
                <a:latin typeface="+mj-lt"/>
              </a:rPr>
              <a:t>olumsuz</a:t>
            </a:r>
            <a:r>
              <a:rPr lang="en-US" sz="2000" dirty="0">
                <a:solidFill>
                  <a:srgbClr val="FFFFFF"/>
                </a:solidFill>
                <a:latin typeface="+mj-lt"/>
              </a:rPr>
              <a:t> </a:t>
            </a:r>
            <a:r>
              <a:rPr lang="en-US" sz="2000" dirty="0" err="1">
                <a:solidFill>
                  <a:srgbClr val="FFFFFF"/>
                </a:solidFill>
                <a:latin typeface="+mj-lt"/>
              </a:rPr>
              <a:t>etkisi</a:t>
            </a:r>
            <a:r>
              <a:rPr lang="en-US" sz="2000" dirty="0">
                <a:solidFill>
                  <a:srgbClr val="FFFFFF"/>
                </a:solidFill>
                <a:latin typeface="+mj-lt"/>
              </a:rPr>
              <a:t> </a:t>
            </a:r>
            <a:r>
              <a:rPr lang="en-US" sz="2000" dirty="0" err="1">
                <a:solidFill>
                  <a:srgbClr val="FFFFFF"/>
                </a:solidFill>
                <a:latin typeface="+mj-lt"/>
              </a:rPr>
              <a:t>en</a:t>
            </a:r>
            <a:r>
              <a:rPr lang="en-US" sz="2000" dirty="0">
                <a:solidFill>
                  <a:srgbClr val="FFFFFF"/>
                </a:solidFill>
                <a:latin typeface="+mj-lt"/>
              </a:rPr>
              <a:t> </a:t>
            </a:r>
            <a:r>
              <a:rPr lang="en-US" sz="2000" dirty="0" err="1">
                <a:solidFill>
                  <a:srgbClr val="FFFFFF"/>
                </a:solidFill>
                <a:latin typeface="+mj-lt"/>
              </a:rPr>
              <a:t>az</a:t>
            </a:r>
            <a:r>
              <a:rPr lang="en-US" sz="2000" dirty="0">
                <a:solidFill>
                  <a:srgbClr val="FFFFFF"/>
                </a:solidFill>
                <a:latin typeface="+mj-lt"/>
              </a:rPr>
              <a:t> </a:t>
            </a:r>
            <a:r>
              <a:rPr lang="en-US" sz="2000" dirty="0" err="1">
                <a:solidFill>
                  <a:srgbClr val="FFFFFF"/>
                </a:solidFill>
                <a:latin typeface="+mj-lt"/>
              </a:rPr>
              <a:t>olacaklar</a:t>
            </a:r>
            <a:r>
              <a:rPr lang="en-US" sz="2000" dirty="0">
                <a:solidFill>
                  <a:srgbClr val="FFFFFF"/>
                </a:solidFill>
                <a:latin typeface="+mj-lt"/>
              </a:rPr>
              <a:t> </a:t>
            </a:r>
            <a:r>
              <a:rPr lang="en-US" sz="2000" dirty="0" err="1">
                <a:solidFill>
                  <a:srgbClr val="FFFFFF"/>
                </a:solidFill>
                <a:latin typeface="+mj-lt"/>
              </a:rPr>
              <a:t>tercih</a:t>
            </a:r>
            <a:r>
              <a:rPr lang="en-US" sz="2000" dirty="0">
                <a:solidFill>
                  <a:srgbClr val="FFFFFF"/>
                </a:solidFill>
                <a:latin typeface="+mj-lt"/>
              </a:rPr>
              <a:t> </a:t>
            </a:r>
            <a:r>
              <a:rPr lang="en-US" sz="2000" dirty="0" err="1">
                <a:solidFill>
                  <a:srgbClr val="FFFFFF"/>
                </a:solidFill>
                <a:latin typeface="+mj-lt"/>
              </a:rPr>
              <a:t>edilir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Çevre</a:t>
            </a:r>
            <a:r>
              <a:rPr lang="en-US" sz="2000" dirty="0">
                <a:solidFill>
                  <a:srgbClr val="FFFFFF"/>
                </a:solidFill>
                <a:latin typeface="+mj-lt"/>
              </a:rPr>
              <a:t> </a:t>
            </a:r>
            <a:r>
              <a:rPr lang="en-US" sz="2000" dirty="0" err="1">
                <a:solidFill>
                  <a:srgbClr val="FFFFFF"/>
                </a:solidFill>
                <a:latin typeface="+mj-lt"/>
              </a:rPr>
              <a:t>bilincini</a:t>
            </a:r>
            <a:r>
              <a:rPr lang="en-US" sz="2000" dirty="0">
                <a:solidFill>
                  <a:srgbClr val="FFFFFF"/>
                </a:solidFill>
                <a:latin typeface="+mj-lt"/>
              </a:rPr>
              <a:t> </a:t>
            </a:r>
            <a:r>
              <a:rPr lang="en-US" sz="2000" dirty="0" err="1">
                <a:solidFill>
                  <a:srgbClr val="FFFFFF"/>
                </a:solidFill>
                <a:latin typeface="+mj-lt"/>
              </a:rPr>
              <a:t>organizasyon</a:t>
            </a:r>
            <a:r>
              <a:rPr lang="en-US" sz="2000" dirty="0">
                <a:solidFill>
                  <a:srgbClr val="FFFFFF"/>
                </a:solidFill>
                <a:latin typeface="+mj-lt"/>
              </a:rPr>
              <a:t> </a:t>
            </a:r>
            <a:r>
              <a:rPr lang="en-US" sz="2000" dirty="0" err="1">
                <a:solidFill>
                  <a:srgbClr val="FFFFFF"/>
                </a:solidFill>
                <a:latin typeface="+mj-lt"/>
              </a:rPr>
              <a:t>kültürünün</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parçası</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kabul</a:t>
            </a:r>
            <a:r>
              <a:rPr lang="en-US" sz="2000" dirty="0">
                <a:solidFill>
                  <a:srgbClr val="FFFFFF"/>
                </a:solidFill>
                <a:latin typeface="+mj-lt"/>
              </a:rPr>
              <a:t> </a:t>
            </a:r>
            <a:r>
              <a:rPr lang="en-US" sz="2000" dirty="0" err="1">
                <a:solidFill>
                  <a:srgbClr val="FFFFFF"/>
                </a:solidFill>
                <a:latin typeface="+mj-lt"/>
              </a:rPr>
              <a:t>eder</a:t>
            </a:r>
            <a:r>
              <a:rPr lang="en-US" sz="2000" dirty="0">
                <a:solidFill>
                  <a:srgbClr val="FFFFFF"/>
                </a:solidFill>
                <a:latin typeface="+mj-lt"/>
              </a:rPr>
              <a:t>,</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şil çimler üzerinde ampul"/>
          <p:cNvPicPr>
            <a:picLocks noChangeAspect="1"/>
          </p:cNvPicPr>
          <p:nvPr/>
        </p:nvPicPr>
        <p:blipFill rotWithShape="1">
          <a:blip r:embed="rId1">
            <a:alphaModFix amt="35000"/>
          </a:blip>
          <a:srcRect t="1709" b="14021"/>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304144"/>
            <a:ext cx="10839138" cy="5188731"/>
          </a:xfrm>
        </p:spPr>
        <p:txBody>
          <a:bodyPr>
            <a:normAutofit fontScale="92500" lnSpcReduction="10000"/>
          </a:bodyPr>
          <a:lstStyle/>
          <a:p>
            <a:pPr marL="0" indent="0">
              <a:buNone/>
            </a:pPr>
            <a:r>
              <a:rPr lang="en-US" sz="2200" b="1" u="sng" dirty="0">
                <a:solidFill>
                  <a:srgbClr val="FFFFFF"/>
                </a:solidFill>
                <a:latin typeface="+mj-lt"/>
              </a:rPr>
              <a:t>ENERJİ VERİMLİLİĞİ</a:t>
            </a:r>
            <a:endParaRPr lang="en-US" sz="2200" b="1" u="sng" dirty="0">
              <a:solidFill>
                <a:srgbClr val="FFFFFF"/>
              </a:solidFill>
              <a:latin typeface="+mj-lt"/>
            </a:endParaRPr>
          </a:p>
          <a:p>
            <a:pPr marL="0" indent="0">
              <a:buNone/>
            </a:pPr>
            <a:endParaRPr lang="en-US" sz="2200" b="1" u="sng" dirty="0">
              <a:solidFill>
                <a:srgbClr val="FFFFFF"/>
              </a:solidFill>
              <a:latin typeface="+mj-lt"/>
            </a:endParaRPr>
          </a:p>
          <a:p>
            <a:pPr marL="0" indent="0">
              <a:buNone/>
            </a:pPr>
            <a:r>
              <a:rPr lang="en-US" sz="2200" dirty="0" err="1">
                <a:solidFill>
                  <a:srgbClr val="FFFFFF"/>
                </a:solidFill>
                <a:latin typeface="+mj-lt"/>
              </a:rPr>
              <a:t>Faaliyetlerimizin</a:t>
            </a:r>
            <a:r>
              <a:rPr lang="en-US" sz="2200" dirty="0">
                <a:solidFill>
                  <a:srgbClr val="FFFFFF"/>
                </a:solidFill>
                <a:latin typeface="+mj-lt"/>
              </a:rPr>
              <a:t> ana </a:t>
            </a:r>
            <a:r>
              <a:rPr lang="en-US" sz="2200" dirty="0" err="1">
                <a:solidFill>
                  <a:srgbClr val="FFFFFF"/>
                </a:solidFill>
                <a:latin typeface="+mj-lt"/>
              </a:rPr>
              <a:t>eksenine</a:t>
            </a:r>
            <a:r>
              <a:rPr lang="en-US" sz="2200" dirty="0">
                <a:solidFill>
                  <a:srgbClr val="FFFFFF"/>
                </a:solidFill>
                <a:latin typeface="+mj-lt"/>
              </a:rPr>
              <a:t> </a:t>
            </a:r>
            <a:r>
              <a:rPr lang="en-US" sz="2200" dirty="0" err="1">
                <a:solidFill>
                  <a:srgbClr val="FFFFFF"/>
                </a:solidFill>
                <a:latin typeface="+mj-lt"/>
              </a:rPr>
              <a:t>oturttuğumuz</a:t>
            </a:r>
            <a:r>
              <a:rPr lang="en-US" sz="2200" dirty="0">
                <a:solidFill>
                  <a:srgbClr val="FFFFFF"/>
                </a:solidFill>
                <a:latin typeface="+mj-lt"/>
              </a:rPr>
              <a:t> </a:t>
            </a:r>
            <a:r>
              <a:rPr lang="en-US" sz="2200" dirty="0" err="1">
                <a:solidFill>
                  <a:srgbClr val="FFFFFF"/>
                </a:solidFill>
                <a:latin typeface="+mj-lt"/>
              </a:rPr>
              <a:t>sürdürülebilir</a:t>
            </a:r>
            <a:r>
              <a:rPr lang="en-US" sz="2200" dirty="0">
                <a:solidFill>
                  <a:srgbClr val="FFFFFF"/>
                </a:solidFill>
                <a:latin typeface="+mj-lt"/>
              </a:rPr>
              <a:t> </a:t>
            </a:r>
            <a:r>
              <a:rPr lang="en-US" sz="2200" dirty="0" err="1">
                <a:solidFill>
                  <a:srgbClr val="FFFFFF"/>
                </a:solidFill>
                <a:latin typeface="+mj-lt"/>
              </a:rPr>
              <a:t>büyümenin</a:t>
            </a:r>
            <a:r>
              <a:rPr lang="en-US" sz="2200" dirty="0">
                <a:solidFill>
                  <a:srgbClr val="FFFFFF"/>
                </a:solidFill>
                <a:latin typeface="+mj-lt"/>
              </a:rPr>
              <a:t>, </a:t>
            </a:r>
            <a:r>
              <a:rPr lang="en-US" sz="2200" dirty="0" err="1">
                <a:solidFill>
                  <a:srgbClr val="FFFFFF"/>
                </a:solidFill>
                <a:latin typeface="+mj-lt"/>
              </a:rPr>
              <a:t>sürdürülebilir</a:t>
            </a: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ilkelerini</a:t>
            </a:r>
            <a:r>
              <a:rPr lang="en-US" sz="2200" dirty="0">
                <a:solidFill>
                  <a:srgbClr val="FFFFFF"/>
                </a:solidFill>
                <a:latin typeface="+mj-lt"/>
              </a:rPr>
              <a:t> </a:t>
            </a:r>
            <a:r>
              <a:rPr lang="en-US" sz="2200" dirty="0" err="1">
                <a:solidFill>
                  <a:srgbClr val="FFFFFF"/>
                </a:solidFill>
                <a:latin typeface="+mj-lt"/>
              </a:rPr>
              <a:t>yaşattığımız</a:t>
            </a:r>
            <a:r>
              <a:rPr lang="en-US" sz="2200" dirty="0">
                <a:solidFill>
                  <a:srgbClr val="FFFFFF"/>
                </a:solidFill>
                <a:latin typeface="+mj-lt"/>
              </a:rPr>
              <a:t> </a:t>
            </a:r>
            <a:r>
              <a:rPr lang="en-US" sz="2200" dirty="0" err="1">
                <a:solidFill>
                  <a:srgbClr val="FFFFFF"/>
                </a:solidFill>
                <a:latin typeface="+mj-lt"/>
              </a:rPr>
              <a:t>sürece</a:t>
            </a:r>
            <a:r>
              <a:rPr lang="en-US" sz="2200" dirty="0">
                <a:solidFill>
                  <a:srgbClr val="FFFFFF"/>
                </a:solidFill>
                <a:latin typeface="+mj-lt"/>
              </a:rPr>
              <a:t> </a:t>
            </a:r>
            <a:r>
              <a:rPr lang="en-US" sz="2200" dirty="0" err="1">
                <a:solidFill>
                  <a:srgbClr val="FFFFFF"/>
                </a:solidFill>
                <a:latin typeface="+mj-lt"/>
              </a:rPr>
              <a:t>mümkün</a:t>
            </a:r>
            <a:r>
              <a:rPr lang="en-US" sz="2200" dirty="0">
                <a:solidFill>
                  <a:srgbClr val="FFFFFF"/>
                </a:solidFill>
                <a:latin typeface="+mj-lt"/>
              </a:rPr>
              <a:t> </a:t>
            </a:r>
            <a:r>
              <a:rPr lang="en-US" sz="2200" dirty="0" err="1">
                <a:solidFill>
                  <a:srgbClr val="FFFFFF"/>
                </a:solidFill>
                <a:latin typeface="+mj-lt"/>
              </a:rPr>
              <a:t>olduğunun</a:t>
            </a:r>
            <a:r>
              <a:rPr lang="en-US" sz="2200" dirty="0">
                <a:solidFill>
                  <a:srgbClr val="FFFFFF"/>
                </a:solidFill>
                <a:latin typeface="+mj-lt"/>
              </a:rPr>
              <a:t> </a:t>
            </a:r>
            <a:r>
              <a:rPr lang="en-US" sz="2200" dirty="0" err="1">
                <a:solidFill>
                  <a:srgbClr val="FFFFFF"/>
                </a:solidFill>
                <a:latin typeface="+mj-lt"/>
              </a:rPr>
              <a:t>bilincinde</a:t>
            </a:r>
            <a:r>
              <a:rPr lang="en-US" sz="2200" dirty="0">
                <a:solidFill>
                  <a:srgbClr val="FFFFFF"/>
                </a:solidFill>
                <a:latin typeface="+mj-lt"/>
              </a:rPr>
              <a:t> </a:t>
            </a:r>
            <a:r>
              <a:rPr lang="en-US" sz="2200" dirty="0" err="1">
                <a:solidFill>
                  <a:srgbClr val="FFFFFF"/>
                </a:solidFill>
                <a:latin typeface="+mj-lt"/>
              </a:rPr>
              <a:t>olan</a:t>
            </a:r>
            <a:r>
              <a:rPr lang="en-US" sz="2200" dirty="0">
                <a:solidFill>
                  <a:srgbClr val="FFFFFF"/>
                </a:solidFill>
                <a:latin typeface="+mj-lt"/>
              </a:rPr>
              <a:t> </a:t>
            </a:r>
            <a:r>
              <a:rPr lang="en-US" sz="2200" dirty="0" err="1">
                <a:solidFill>
                  <a:srgbClr val="FFFFFF"/>
                </a:solidFill>
                <a:latin typeface="+mj-lt"/>
              </a:rPr>
              <a:t>bir</a:t>
            </a:r>
            <a:r>
              <a:rPr lang="en-US" sz="2200" dirty="0">
                <a:solidFill>
                  <a:srgbClr val="FFFFFF"/>
                </a:solidFill>
                <a:latin typeface="+mj-lt"/>
              </a:rPr>
              <a:t> </a:t>
            </a:r>
            <a:r>
              <a:rPr lang="en-US" sz="2200" dirty="0" err="1">
                <a:solidFill>
                  <a:srgbClr val="FFFFFF"/>
                </a:solidFill>
                <a:latin typeface="+mj-lt"/>
              </a:rPr>
              <a:t>kurum</a:t>
            </a:r>
            <a:r>
              <a:rPr lang="en-US" sz="2200" dirty="0">
                <a:solidFill>
                  <a:srgbClr val="FFFFFF"/>
                </a:solidFill>
                <a:latin typeface="+mj-lt"/>
              </a:rPr>
              <a:t> </a:t>
            </a:r>
            <a:r>
              <a:rPr lang="en-US" sz="2200" dirty="0" err="1">
                <a:solidFill>
                  <a:srgbClr val="FFFFFF"/>
                </a:solidFill>
                <a:latin typeface="+mj-lt"/>
              </a:rPr>
              <a:t>olarak</a:t>
            </a:r>
            <a:r>
              <a:rPr lang="en-US" sz="2200" dirty="0">
                <a:solidFill>
                  <a:srgbClr val="FFFFFF"/>
                </a:solidFill>
                <a:latin typeface="+mj-lt"/>
              </a:rPr>
              <a:t>, </a:t>
            </a:r>
            <a:endParaRPr lang="en-US" sz="2200" dirty="0">
              <a:solidFill>
                <a:srgbClr val="FFFFFF"/>
              </a:solidFill>
              <a:latin typeface="+mj-lt"/>
            </a:endParaRPr>
          </a:p>
          <a:p>
            <a:pPr marL="0" indent="0">
              <a:buNone/>
            </a:pP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Doğal</a:t>
            </a:r>
            <a:r>
              <a:rPr lang="en-US" sz="2200" dirty="0">
                <a:solidFill>
                  <a:srgbClr val="FFFFFF"/>
                </a:solidFill>
                <a:latin typeface="+mj-lt"/>
              </a:rPr>
              <a:t> </a:t>
            </a:r>
            <a:r>
              <a:rPr lang="en-US" sz="2200" dirty="0" err="1">
                <a:solidFill>
                  <a:srgbClr val="FFFFFF"/>
                </a:solidFill>
                <a:latin typeface="+mj-lt"/>
              </a:rPr>
              <a:t>kaynakları</a:t>
            </a:r>
            <a:r>
              <a:rPr lang="en-US" sz="2200" dirty="0">
                <a:solidFill>
                  <a:srgbClr val="FFFFFF"/>
                </a:solidFill>
                <a:latin typeface="+mj-lt"/>
              </a:rPr>
              <a:t> </a:t>
            </a:r>
            <a:r>
              <a:rPr lang="en-US" sz="2200" dirty="0" err="1">
                <a:solidFill>
                  <a:srgbClr val="FFFFFF"/>
                </a:solidFill>
                <a:latin typeface="+mj-lt"/>
              </a:rPr>
              <a:t>verimli</a:t>
            </a:r>
            <a:r>
              <a:rPr lang="en-US" sz="2200" dirty="0">
                <a:solidFill>
                  <a:srgbClr val="FFFFFF"/>
                </a:solidFill>
                <a:latin typeface="+mj-lt"/>
              </a:rPr>
              <a:t> </a:t>
            </a:r>
            <a:r>
              <a:rPr lang="en-US" sz="2200" dirty="0" err="1">
                <a:solidFill>
                  <a:srgbClr val="FFFFFF"/>
                </a:solidFill>
                <a:latin typeface="+mj-lt"/>
              </a:rPr>
              <a:t>kullanmak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Geri </a:t>
            </a:r>
            <a:r>
              <a:rPr lang="en-US" sz="2200" dirty="0" err="1">
                <a:solidFill>
                  <a:srgbClr val="FFFFFF"/>
                </a:solidFill>
                <a:latin typeface="+mj-lt"/>
              </a:rPr>
              <a:t>dönüşüm</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kazanımı</a:t>
            </a:r>
            <a:r>
              <a:rPr lang="en-US" sz="2200" dirty="0">
                <a:solidFill>
                  <a:srgbClr val="FFFFFF"/>
                </a:solidFill>
                <a:latin typeface="+mj-lt"/>
              </a:rPr>
              <a:t> </a:t>
            </a:r>
            <a:r>
              <a:rPr lang="en-US" sz="2200" dirty="0" err="1">
                <a:solidFill>
                  <a:srgbClr val="FFFFFF"/>
                </a:solidFill>
                <a:latin typeface="+mj-lt"/>
              </a:rPr>
              <a:t>arttırmak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verimliliği</a:t>
            </a:r>
            <a:r>
              <a:rPr lang="en-US" sz="2200" dirty="0">
                <a:solidFill>
                  <a:srgbClr val="FFFFFF"/>
                </a:solidFill>
                <a:latin typeface="+mj-lt"/>
              </a:rPr>
              <a:t> </a:t>
            </a:r>
            <a:r>
              <a:rPr lang="en-US" sz="2200" dirty="0" err="1">
                <a:solidFill>
                  <a:srgbClr val="FFFFFF"/>
                </a:solidFill>
                <a:latin typeface="+mj-lt"/>
              </a:rPr>
              <a:t>olan</a:t>
            </a:r>
            <a:r>
              <a:rPr lang="en-US" sz="2200" dirty="0">
                <a:solidFill>
                  <a:srgbClr val="FFFFFF"/>
                </a:solidFill>
                <a:latin typeface="+mj-lt"/>
              </a:rPr>
              <a:t> </a:t>
            </a:r>
            <a:r>
              <a:rPr lang="en-US" sz="2200" dirty="0" err="1">
                <a:solidFill>
                  <a:srgbClr val="FFFFFF"/>
                </a:solidFill>
                <a:latin typeface="+mj-lt"/>
              </a:rPr>
              <a:t>teknolojileri</a:t>
            </a:r>
            <a:r>
              <a:rPr lang="en-US" sz="2200" dirty="0">
                <a:solidFill>
                  <a:srgbClr val="FFFFFF"/>
                </a:solidFill>
                <a:latin typeface="+mj-lt"/>
              </a:rPr>
              <a:t> </a:t>
            </a:r>
            <a:r>
              <a:rPr lang="en-US" sz="2200" dirty="0" err="1">
                <a:solidFill>
                  <a:srgbClr val="FFFFFF"/>
                </a:solidFill>
                <a:latin typeface="+mj-lt"/>
              </a:rPr>
              <a:t>kullanmak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verimliliği</a:t>
            </a:r>
            <a:r>
              <a:rPr lang="en-US" sz="2200" dirty="0">
                <a:solidFill>
                  <a:srgbClr val="FFFFFF"/>
                </a:solidFill>
                <a:latin typeface="+mj-lt"/>
              </a:rPr>
              <a:t> </a:t>
            </a:r>
            <a:r>
              <a:rPr lang="en-US" sz="2200" dirty="0" err="1">
                <a:solidFill>
                  <a:srgbClr val="FFFFFF"/>
                </a:solidFill>
                <a:latin typeface="+mj-lt"/>
              </a:rPr>
              <a:t>sağlayan</a:t>
            </a:r>
            <a:r>
              <a:rPr lang="en-US" sz="2200" dirty="0">
                <a:solidFill>
                  <a:srgbClr val="FFFFFF"/>
                </a:solidFill>
                <a:latin typeface="+mj-lt"/>
              </a:rPr>
              <a:t> </a:t>
            </a:r>
            <a:r>
              <a:rPr lang="en-US" sz="2200" dirty="0" err="1">
                <a:solidFill>
                  <a:srgbClr val="FFFFFF"/>
                </a:solidFill>
                <a:latin typeface="+mj-lt"/>
              </a:rPr>
              <a:t>ürünleri</a:t>
            </a:r>
            <a:r>
              <a:rPr lang="en-US" sz="2200" dirty="0">
                <a:solidFill>
                  <a:srgbClr val="FFFFFF"/>
                </a:solidFill>
                <a:latin typeface="+mj-lt"/>
              </a:rPr>
              <a:t> </a:t>
            </a:r>
            <a:r>
              <a:rPr lang="en-US" sz="2200" dirty="0" err="1">
                <a:solidFill>
                  <a:srgbClr val="FFFFFF"/>
                </a:solidFill>
                <a:latin typeface="+mj-lt"/>
              </a:rPr>
              <a:t>kullanmak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Performansı</a:t>
            </a:r>
            <a:r>
              <a:rPr lang="en-US" sz="2200" dirty="0">
                <a:solidFill>
                  <a:srgbClr val="FFFFFF"/>
                </a:solidFill>
                <a:latin typeface="+mj-lt"/>
              </a:rPr>
              <a:t> </a:t>
            </a:r>
            <a:r>
              <a:rPr lang="en-US" sz="2200" dirty="0" err="1">
                <a:solidFill>
                  <a:srgbClr val="FFFFFF"/>
                </a:solidFill>
                <a:latin typeface="+mj-lt"/>
              </a:rPr>
              <a:t>yüksek</a:t>
            </a:r>
            <a:r>
              <a:rPr lang="en-US" sz="2200" dirty="0">
                <a:solidFill>
                  <a:srgbClr val="FFFFFF"/>
                </a:solidFill>
                <a:latin typeface="+mj-lt"/>
              </a:rPr>
              <a:t> </a:t>
            </a:r>
            <a:r>
              <a:rPr lang="en-US" sz="2200" dirty="0" err="1">
                <a:solidFill>
                  <a:srgbClr val="FFFFFF"/>
                </a:solidFill>
                <a:latin typeface="+mj-lt"/>
              </a:rPr>
              <a:t>tasarımları</a:t>
            </a:r>
            <a:r>
              <a:rPr lang="en-US" sz="2200" dirty="0">
                <a:solidFill>
                  <a:srgbClr val="FFFFFF"/>
                </a:solidFill>
                <a:latin typeface="+mj-lt"/>
              </a:rPr>
              <a:t> </a:t>
            </a:r>
            <a:r>
              <a:rPr lang="en-US" sz="2200" dirty="0" err="1">
                <a:solidFill>
                  <a:srgbClr val="FFFFFF"/>
                </a:solidFill>
                <a:latin typeface="+mj-lt"/>
              </a:rPr>
              <a:t>desteklemek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enerjiyle</a:t>
            </a:r>
            <a:r>
              <a:rPr lang="en-US" sz="2200" dirty="0">
                <a:solidFill>
                  <a:srgbClr val="FFFFFF"/>
                </a:solidFill>
                <a:latin typeface="+mj-lt"/>
              </a:rPr>
              <a:t> </a:t>
            </a:r>
            <a:r>
              <a:rPr lang="en-US" sz="2200" dirty="0" err="1">
                <a:solidFill>
                  <a:srgbClr val="FFFFFF"/>
                </a:solidFill>
                <a:latin typeface="+mj-lt"/>
              </a:rPr>
              <a:t>ilgili</a:t>
            </a:r>
            <a:r>
              <a:rPr lang="en-US" sz="2200" dirty="0">
                <a:solidFill>
                  <a:srgbClr val="FFFFFF"/>
                </a:solidFill>
                <a:latin typeface="+mj-lt"/>
              </a:rPr>
              <a:t> </a:t>
            </a:r>
            <a:r>
              <a:rPr lang="en-US" sz="2200" dirty="0" err="1">
                <a:solidFill>
                  <a:srgbClr val="FFFFFF"/>
                </a:solidFill>
                <a:latin typeface="+mj-lt"/>
              </a:rPr>
              <a:t>yasal</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diğer</a:t>
            </a:r>
            <a:r>
              <a:rPr lang="en-US" sz="2200" dirty="0">
                <a:solidFill>
                  <a:srgbClr val="FFFFFF"/>
                </a:solidFill>
                <a:latin typeface="+mj-lt"/>
              </a:rPr>
              <a:t> </a:t>
            </a:r>
            <a:r>
              <a:rPr lang="en-US" sz="2200" dirty="0" err="1">
                <a:solidFill>
                  <a:srgbClr val="FFFFFF"/>
                </a:solidFill>
                <a:latin typeface="+mj-lt"/>
              </a:rPr>
              <a:t>şartlara</a:t>
            </a:r>
            <a:r>
              <a:rPr lang="en-US" sz="2200" dirty="0">
                <a:solidFill>
                  <a:srgbClr val="FFFFFF"/>
                </a:solidFill>
                <a:latin typeface="+mj-lt"/>
              </a:rPr>
              <a:t> </a:t>
            </a:r>
            <a:r>
              <a:rPr lang="en-US" sz="2200" dirty="0" err="1">
                <a:solidFill>
                  <a:srgbClr val="FFFFFF"/>
                </a:solidFill>
                <a:latin typeface="+mj-lt"/>
              </a:rPr>
              <a:t>uymak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enerji</a:t>
            </a:r>
            <a:r>
              <a:rPr lang="en-US" sz="2200" dirty="0">
                <a:solidFill>
                  <a:srgbClr val="FFFFFF"/>
                </a:solidFill>
                <a:latin typeface="+mj-lt"/>
              </a:rPr>
              <a:t> </a:t>
            </a:r>
            <a:r>
              <a:rPr lang="en-US" sz="2200" dirty="0" err="1">
                <a:solidFill>
                  <a:srgbClr val="FFFFFF"/>
                </a:solidFill>
                <a:latin typeface="+mj-lt"/>
              </a:rPr>
              <a:t>performansımızı</a:t>
            </a:r>
            <a:r>
              <a:rPr lang="en-US" sz="2200" dirty="0">
                <a:solidFill>
                  <a:srgbClr val="FFFFFF"/>
                </a:solidFill>
                <a:latin typeface="+mj-lt"/>
              </a:rPr>
              <a:t> </a:t>
            </a:r>
            <a:r>
              <a:rPr lang="en-US" sz="2200" dirty="0" err="1">
                <a:solidFill>
                  <a:srgbClr val="FFFFFF"/>
                </a:solidFill>
                <a:latin typeface="+mj-lt"/>
              </a:rPr>
              <a:t>geliştirmek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Faaliyetlerimizin</a:t>
            </a:r>
            <a:r>
              <a:rPr lang="en-US" sz="2200" dirty="0">
                <a:solidFill>
                  <a:srgbClr val="FFFFFF"/>
                </a:solidFill>
                <a:latin typeface="+mj-lt"/>
              </a:rPr>
              <a:t> </a:t>
            </a:r>
            <a:r>
              <a:rPr lang="en-US" sz="2200" dirty="0" err="1">
                <a:solidFill>
                  <a:srgbClr val="FFFFFF"/>
                </a:solidFill>
                <a:latin typeface="+mj-lt"/>
              </a:rPr>
              <a:t>olumsuz</a:t>
            </a:r>
            <a:r>
              <a:rPr lang="en-US" sz="2200" dirty="0">
                <a:solidFill>
                  <a:srgbClr val="FFFFFF"/>
                </a:solidFill>
                <a:latin typeface="+mj-lt"/>
              </a:rPr>
              <a:t> </a:t>
            </a:r>
            <a:r>
              <a:rPr lang="en-US" sz="2200" dirty="0" err="1">
                <a:solidFill>
                  <a:srgbClr val="FFFFFF"/>
                </a:solidFill>
                <a:latin typeface="+mj-lt"/>
              </a:rPr>
              <a:t>çevre</a:t>
            </a:r>
            <a:r>
              <a:rPr lang="en-US" sz="2200" dirty="0">
                <a:solidFill>
                  <a:srgbClr val="FFFFFF"/>
                </a:solidFill>
                <a:latin typeface="+mj-lt"/>
              </a:rPr>
              <a:t> </a:t>
            </a:r>
            <a:r>
              <a:rPr lang="en-US" sz="2200" dirty="0" err="1">
                <a:solidFill>
                  <a:srgbClr val="FFFFFF"/>
                </a:solidFill>
                <a:latin typeface="+mj-lt"/>
              </a:rPr>
              <a:t>etkilerini</a:t>
            </a:r>
            <a:r>
              <a:rPr lang="en-US" sz="2200" dirty="0">
                <a:solidFill>
                  <a:srgbClr val="FFFFFF"/>
                </a:solidFill>
                <a:latin typeface="+mj-lt"/>
              </a:rPr>
              <a:t> </a:t>
            </a:r>
            <a:r>
              <a:rPr lang="en-US" sz="2200" dirty="0" err="1">
                <a:solidFill>
                  <a:srgbClr val="FFFFFF"/>
                </a:solidFill>
                <a:latin typeface="+mj-lt"/>
              </a:rPr>
              <a:t>azaltmak</a:t>
            </a:r>
            <a:r>
              <a:rPr lang="en-US" sz="2200" dirty="0">
                <a:solidFill>
                  <a:srgbClr val="FFFFFF"/>
                </a:solidFill>
                <a:latin typeface="+mj-lt"/>
              </a:rPr>
              <a:t> </a:t>
            </a:r>
            <a:r>
              <a:rPr lang="en-US" sz="2200" dirty="0" err="1">
                <a:solidFill>
                  <a:srgbClr val="FFFFFF"/>
                </a:solidFill>
                <a:latin typeface="+mj-lt"/>
              </a:rPr>
              <a:t>için</a:t>
            </a:r>
            <a:r>
              <a:rPr lang="en-US" sz="2200" dirty="0">
                <a:solidFill>
                  <a:srgbClr val="FFFFFF"/>
                </a:solidFill>
                <a:latin typeface="+mj-lt"/>
              </a:rPr>
              <a:t> </a:t>
            </a:r>
            <a:r>
              <a:rPr lang="en-US" sz="2200" dirty="0" err="1">
                <a:solidFill>
                  <a:srgbClr val="FFFFFF"/>
                </a:solidFill>
                <a:latin typeface="+mj-lt"/>
              </a:rPr>
              <a:t>gerekli</a:t>
            </a:r>
            <a:r>
              <a:rPr lang="en-US" sz="2200" dirty="0">
                <a:solidFill>
                  <a:srgbClr val="FFFFFF"/>
                </a:solidFill>
                <a:latin typeface="+mj-lt"/>
              </a:rPr>
              <a:t> </a:t>
            </a:r>
            <a:r>
              <a:rPr lang="en-US" sz="2200" dirty="0" err="1">
                <a:solidFill>
                  <a:srgbClr val="FFFFFF"/>
                </a:solidFill>
                <a:latin typeface="+mj-lt"/>
              </a:rPr>
              <a:t>tedbirleri</a:t>
            </a:r>
            <a:r>
              <a:rPr lang="en-US" sz="2200" dirty="0">
                <a:solidFill>
                  <a:srgbClr val="FFFFFF"/>
                </a:solidFill>
                <a:latin typeface="+mj-lt"/>
              </a:rPr>
              <a:t> </a:t>
            </a:r>
            <a:r>
              <a:rPr lang="en-US" sz="2200" dirty="0" err="1">
                <a:solidFill>
                  <a:srgbClr val="FFFFFF"/>
                </a:solidFill>
                <a:latin typeface="+mj-lt"/>
              </a:rPr>
              <a:t>almak</a:t>
            </a:r>
            <a:r>
              <a:rPr lang="en-US" sz="2200" dirty="0">
                <a:solidFill>
                  <a:srgbClr val="FFFFFF"/>
                </a:solidFill>
                <a:latin typeface="+mj-lt"/>
              </a:rPr>
              <a:t>, </a:t>
            </a:r>
            <a:endParaRPr lang="en-US" sz="2200" dirty="0">
              <a:solidFill>
                <a:srgbClr val="FFFFFF"/>
              </a:solidFill>
              <a:latin typeface="+mj-lt"/>
            </a:endParaRPr>
          </a:p>
          <a:p>
            <a:pPr marL="0" indent="0">
              <a:buNone/>
            </a:pPr>
            <a:r>
              <a:rPr lang="en-US" sz="2200" dirty="0">
                <a:solidFill>
                  <a:srgbClr val="FFFFFF"/>
                </a:solidFill>
                <a:latin typeface="+mj-lt"/>
              </a:rPr>
              <a:t>• </a:t>
            </a:r>
            <a:r>
              <a:rPr lang="en-US" sz="2200" dirty="0" err="1">
                <a:solidFill>
                  <a:srgbClr val="FFFFFF"/>
                </a:solidFill>
                <a:latin typeface="+mj-lt"/>
              </a:rPr>
              <a:t>Belirlenen</a:t>
            </a:r>
            <a:r>
              <a:rPr lang="en-US" sz="2200" dirty="0">
                <a:solidFill>
                  <a:srgbClr val="FFFFFF"/>
                </a:solidFill>
                <a:latin typeface="+mj-lt"/>
              </a:rPr>
              <a:t> </a:t>
            </a:r>
            <a:r>
              <a:rPr lang="en-US" sz="2200" dirty="0" err="1">
                <a:solidFill>
                  <a:srgbClr val="FFFFFF"/>
                </a:solidFill>
                <a:latin typeface="+mj-lt"/>
              </a:rPr>
              <a:t>amaç</a:t>
            </a:r>
            <a:r>
              <a:rPr lang="en-US" sz="2200" dirty="0">
                <a:solidFill>
                  <a:srgbClr val="FFFFFF"/>
                </a:solidFill>
                <a:latin typeface="+mj-lt"/>
              </a:rPr>
              <a:t> </a:t>
            </a:r>
            <a:r>
              <a:rPr lang="en-US" sz="2200" dirty="0" err="1">
                <a:solidFill>
                  <a:srgbClr val="FFFFFF"/>
                </a:solidFill>
                <a:latin typeface="+mj-lt"/>
              </a:rPr>
              <a:t>ve</a:t>
            </a:r>
            <a:r>
              <a:rPr lang="en-US" sz="2200" dirty="0">
                <a:solidFill>
                  <a:srgbClr val="FFFFFF"/>
                </a:solidFill>
                <a:latin typeface="+mj-lt"/>
              </a:rPr>
              <a:t> </a:t>
            </a:r>
            <a:r>
              <a:rPr lang="en-US" sz="2200" dirty="0" err="1">
                <a:solidFill>
                  <a:srgbClr val="FFFFFF"/>
                </a:solidFill>
                <a:latin typeface="+mj-lt"/>
              </a:rPr>
              <a:t>hedeflerimizi</a:t>
            </a:r>
            <a:r>
              <a:rPr lang="en-US" sz="2200" dirty="0">
                <a:solidFill>
                  <a:srgbClr val="FFFFFF"/>
                </a:solidFill>
                <a:latin typeface="+mj-lt"/>
              </a:rPr>
              <a:t> </a:t>
            </a:r>
            <a:r>
              <a:rPr lang="en-US" sz="2200" dirty="0" err="1">
                <a:solidFill>
                  <a:srgbClr val="FFFFFF"/>
                </a:solidFill>
                <a:latin typeface="+mj-lt"/>
              </a:rPr>
              <a:t>periyodik</a:t>
            </a:r>
            <a:r>
              <a:rPr lang="en-US" sz="2200" dirty="0">
                <a:solidFill>
                  <a:srgbClr val="FFFFFF"/>
                </a:solidFill>
                <a:latin typeface="+mj-lt"/>
              </a:rPr>
              <a:t> </a:t>
            </a:r>
            <a:r>
              <a:rPr lang="en-US" sz="2200" dirty="0" err="1">
                <a:solidFill>
                  <a:srgbClr val="FFFFFF"/>
                </a:solidFill>
                <a:latin typeface="+mj-lt"/>
              </a:rPr>
              <a:t>olarak</a:t>
            </a:r>
            <a:r>
              <a:rPr lang="en-US" sz="2200" dirty="0">
                <a:solidFill>
                  <a:srgbClr val="FFFFFF"/>
                </a:solidFill>
                <a:latin typeface="+mj-lt"/>
              </a:rPr>
              <a:t> </a:t>
            </a:r>
            <a:r>
              <a:rPr lang="en-US" sz="2200" dirty="0" err="1">
                <a:solidFill>
                  <a:srgbClr val="FFFFFF"/>
                </a:solidFill>
                <a:latin typeface="+mj-lt"/>
              </a:rPr>
              <a:t>gözden</a:t>
            </a:r>
            <a:r>
              <a:rPr lang="en-US" sz="2200" dirty="0">
                <a:solidFill>
                  <a:srgbClr val="FFFFFF"/>
                </a:solidFill>
                <a:latin typeface="+mj-lt"/>
              </a:rPr>
              <a:t> </a:t>
            </a:r>
            <a:r>
              <a:rPr lang="en-US" sz="2200" dirty="0" err="1">
                <a:solidFill>
                  <a:srgbClr val="FFFFFF"/>
                </a:solidFill>
                <a:latin typeface="+mj-lt"/>
              </a:rPr>
              <a:t>geçirmek</a:t>
            </a:r>
            <a:r>
              <a:rPr lang="en-US" sz="2200" dirty="0">
                <a:solidFill>
                  <a:srgbClr val="FFFFFF"/>
                </a:solidFill>
                <a:latin typeface="+mj-lt"/>
              </a:rPr>
              <a:t>,</a:t>
            </a:r>
            <a:endParaRPr lang="en-US" sz="2200" b="1" u="sng" dirty="0">
              <a:solidFill>
                <a:srgbClr val="FFFFFF"/>
              </a:solidFill>
              <a:latin typeface="+mj-lt"/>
            </a:endParaRPr>
          </a:p>
          <a:p>
            <a:pPr marL="0" indent="0">
              <a:buNone/>
            </a:pPr>
            <a:endParaRPr lang="en-US" sz="11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r grup çok renkli ahşap insan figürü"/>
          <p:cNvPicPr>
            <a:picLocks noChangeAspect="1"/>
          </p:cNvPicPr>
          <p:nvPr/>
        </p:nvPicPr>
        <p:blipFill rotWithShape="1">
          <a:blip r:embed="rId1">
            <a:alphaModFix amt="35000"/>
          </a:blip>
          <a:srcRect t="9386" b="9386"/>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US" sz="2000" b="1" u="sng" dirty="0">
                <a:solidFill>
                  <a:srgbClr val="FFFFFF"/>
                </a:solidFill>
                <a:latin typeface="+mj-lt"/>
              </a:rPr>
              <a:t>KADIN HAKLARI VE CİNSİYET EŞİTLİĞİ</a:t>
            </a:r>
            <a:endParaRPr lang="en-US" sz="2000" b="1" u="sng" dirty="0">
              <a:solidFill>
                <a:srgbClr val="FFFFFF"/>
              </a:solidFill>
              <a:latin typeface="+mj-lt"/>
            </a:endParaRPr>
          </a:p>
          <a:p>
            <a:pPr marL="0" indent="0">
              <a:buNone/>
            </a:pPr>
            <a:endParaRPr lang="en-US" sz="2000" b="1" u="sng"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Kurumumuz</a:t>
            </a:r>
            <a:r>
              <a:rPr lang="en-US" sz="2000" dirty="0">
                <a:solidFill>
                  <a:srgbClr val="FFFFFF"/>
                </a:solidFill>
                <a:latin typeface="+mj-lt"/>
              </a:rPr>
              <a:t> </a:t>
            </a:r>
            <a:r>
              <a:rPr lang="en-US" sz="2000" dirty="0" err="1">
                <a:solidFill>
                  <a:srgbClr val="FFFFFF"/>
                </a:solidFill>
                <a:latin typeface="+mj-lt"/>
              </a:rPr>
              <a:t>işleyişi</a:t>
            </a:r>
            <a:r>
              <a:rPr lang="en-US" sz="2000" dirty="0">
                <a:solidFill>
                  <a:srgbClr val="FFFFFF"/>
                </a:solidFill>
                <a:latin typeface="+mj-lt"/>
              </a:rPr>
              <a:t> </a:t>
            </a:r>
            <a:r>
              <a:rPr lang="en-US" sz="2000" dirty="0" err="1">
                <a:solidFill>
                  <a:srgbClr val="FFFFFF"/>
                </a:solidFill>
                <a:latin typeface="+mj-lt"/>
              </a:rPr>
              <a:t>toplumsal</a:t>
            </a:r>
            <a:r>
              <a:rPr lang="en-US" sz="2000" dirty="0">
                <a:solidFill>
                  <a:srgbClr val="FFFFFF"/>
                </a:solidFill>
                <a:latin typeface="+mj-lt"/>
              </a:rPr>
              <a:t> </a:t>
            </a:r>
            <a:r>
              <a:rPr lang="en-US" sz="2000" dirty="0" err="1">
                <a:solidFill>
                  <a:srgbClr val="FFFFFF"/>
                </a:solidFill>
                <a:latin typeface="+mj-lt"/>
              </a:rPr>
              <a:t>cinsiyet</a:t>
            </a:r>
            <a:r>
              <a:rPr lang="en-US" sz="2000" dirty="0">
                <a:solidFill>
                  <a:srgbClr val="FFFFFF"/>
                </a:solidFill>
                <a:latin typeface="+mj-lt"/>
              </a:rPr>
              <a:t> </a:t>
            </a:r>
            <a:r>
              <a:rPr lang="en-US" sz="2000" dirty="0" err="1">
                <a:solidFill>
                  <a:srgbClr val="FFFFFF"/>
                </a:solidFill>
                <a:latin typeface="+mj-lt"/>
              </a:rPr>
              <a:t>eşitliği</a:t>
            </a:r>
            <a:r>
              <a:rPr lang="en-US" sz="2000" dirty="0">
                <a:solidFill>
                  <a:srgbClr val="FFFFFF"/>
                </a:solidFill>
                <a:latin typeface="+mj-lt"/>
              </a:rPr>
              <a:t> </a:t>
            </a:r>
            <a:r>
              <a:rPr lang="en-US" sz="2000" dirty="0" err="1">
                <a:solidFill>
                  <a:srgbClr val="FFFFFF"/>
                </a:solidFill>
                <a:latin typeface="+mj-lt"/>
              </a:rPr>
              <a:t>bakış</a:t>
            </a:r>
            <a:r>
              <a:rPr lang="en-US" sz="2000" dirty="0">
                <a:solidFill>
                  <a:srgbClr val="FFFFFF"/>
                </a:solidFill>
                <a:latin typeface="+mj-lt"/>
              </a:rPr>
              <a:t> </a:t>
            </a:r>
            <a:r>
              <a:rPr lang="en-US" sz="2000" dirty="0" err="1">
                <a:solidFill>
                  <a:srgbClr val="FFFFFF"/>
                </a:solidFill>
                <a:latin typeface="+mj-lt"/>
              </a:rPr>
              <a:t>açısına</a:t>
            </a:r>
            <a:r>
              <a:rPr lang="en-US" sz="2000" dirty="0">
                <a:solidFill>
                  <a:srgbClr val="FFFFFF"/>
                </a:solidFill>
                <a:latin typeface="+mj-lt"/>
              </a:rPr>
              <a:t> </a:t>
            </a:r>
            <a:r>
              <a:rPr lang="en-US" sz="2000" dirty="0" err="1">
                <a:solidFill>
                  <a:srgbClr val="FFFFFF"/>
                </a:solidFill>
                <a:latin typeface="+mj-lt"/>
              </a:rPr>
              <a:t>göre</a:t>
            </a:r>
            <a:r>
              <a:rPr lang="en-US" sz="2000" dirty="0">
                <a:solidFill>
                  <a:srgbClr val="FFFFFF"/>
                </a:solidFill>
                <a:latin typeface="+mj-lt"/>
              </a:rPr>
              <a:t> </a:t>
            </a:r>
            <a:r>
              <a:rPr lang="en-US" sz="2000" dirty="0" err="1">
                <a:solidFill>
                  <a:srgbClr val="FFFFFF"/>
                </a:solidFill>
                <a:latin typeface="+mj-lt"/>
              </a:rPr>
              <a:t>düzenler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Kadınları</a:t>
            </a:r>
            <a:r>
              <a:rPr lang="en-US" sz="2000" dirty="0">
                <a:solidFill>
                  <a:srgbClr val="FFFFFF"/>
                </a:solidFill>
                <a:latin typeface="+mj-lt"/>
              </a:rPr>
              <a:t> </a:t>
            </a:r>
            <a:r>
              <a:rPr lang="en-US" sz="2000" dirty="0" err="1">
                <a:solidFill>
                  <a:srgbClr val="FFFFFF"/>
                </a:solidFill>
                <a:latin typeface="+mj-lt"/>
              </a:rPr>
              <a:t>tek</a:t>
            </a:r>
            <a:r>
              <a:rPr lang="en-US" sz="2000" dirty="0">
                <a:solidFill>
                  <a:srgbClr val="FFFFFF"/>
                </a:solidFill>
                <a:latin typeface="+mj-lt"/>
              </a:rPr>
              <a:t> </a:t>
            </a:r>
            <a:r>
              <a:rPr lang="en-US" sz="2000" dirty="0" err="1">
                <a:solidFill>
                  <a:srgbClr val="FFFFFF"/>
                </a:solidFill>
                <a:latin typeface="+mj-lt"/>
              </a:rPr>
              <a:t>bir</a:t>
            </a:r>
            <a:r>
              <a:rPr lang="en-US" sz="2000" dirty="0">
                <a:solidFill>
                  <a:srgbClr val="FFFFFF"/>
                </a:solidFill>
                <a:latin typeface="+mj-lt"/>
              </a:rPr>
              <a:t> </a:t>
            </a:r>
            <a:r>
              <a:rPr lang="en-US" sz="2000" dirty="0" err="1">
                <a:solidFill>
                  <a:srgbClr val="FFFFFF"/>
                </a:solidFill>
                <a:latin typeface="+mj-lt"/>
              </a:rPr>
              <a:t>kategori</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algılamaz</a:t>
            </a:r>
            <a:r>
              <a:rPr lang="en-US" sz="2000" dirty="0">
                <a:solidFill>
                  <a:srgbClr val="FFFFFF"/>
                </a:solidFill>
                <a:latin typeface="+mj-lt"/>
              </a:rPr>
              <a:t>; </a:t>
            </a:r>
            <a:r>
              <a:rPr lang="en-US" sz="2000" dirty="0" err="1">
                <a:solidFill>
                  <a:srgbClr val="FFFFFF"/>
                </a:solidFill>
                <a:latin typeface="+mj-lt"/>
              </a:rPr>
              <a:t>çeşitliliği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farklılıkları</a:t>
            </a:r>
            <a:r>
              <a:rPr lang="en-US" sz="2000" dirty="0">
                <a:solidFill>
                  <a:srgbClr val="FFFFFF"/>
                </a:solidFill>
                <a:latin typeface="+mj-lt"/>
              </a:rPr>
              <a:t> </a:t>
            </a:r>
            <a:r>
              <a:rPr lang="en-US" sz="2000" dirty="0" err="1">
                <a:solidFill>
                  <a:srgbClr val="FFFFFF"/>
                </a:solidFill>
                <a:latin typeface="+mj-lt"/>
              </a:rPr>
              <a:t>hesaba</a:t>
            </a:r>
            <a:r>
              <a:rPr lang="en-US" sz="2000" dirty="0">
                <a:solidFill>
                  <a:srgbClr val="FFFFFF"/>
                </a:solidFill>
                <a:latin typeface="+mj-lt"/>
              </a:rPr>
              <a:t> </a:t>
            </a:r>
            <a:r>
              <a:rPr lang="en-US" sz="2000" dirty="0" err="1">
                <a:solidFill>
                  <a:srgbClr val="FFFFFF"/>
                </a:solidFill>
                <a:latin typeface="+mj-lt"/>
              </a:rPr>
              <a:t>katar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Yaş</a:t>
            </a:r>
            <a:r>
              <a:rPr lang="en-US" sz="2000" dirty="0">
                <a:solidFill>
                  <a:srgbClr val="FFFFFF"/>
                </a:solidFill>
                <a:latin typeface="+mj-lt"/>
              </a:rPr>
              <a:t>, </a:t>
            </a:r>
            <a:r>
              <a:rPr lang="en-US" sz="2000" dirty="0" err="1">
                <a:solidFill>
                  <a:srgbClr val="FFFFFF"/>
                </a:solidFill>
                <a:latin typeface="+mj-lt"/>
              </a:rPr>
              <a:t>etnik</a:t>
            </a:r>
            <a:r>
              <a:rPr lang="en-US" sz="2000" dirty="0">
                <a:solidFill>
                  <a:srgbClr val="FFFFFF"/>
                </a:solidFill>
                <a:latin typeface="+mj-lt"/>
              </a:rPr>
              <a:t> </a:t>
            </a:r>
            <a:r>
              <a:rPr lang="en-US" sz="2000" dirty="0" err="1">
                <a:solidFill>
                  <a:srgbClr val="FFFFFF"/>
                </a:solidFill>
                <a:latin typeface="+mj-lt"/>
              </a:rPr>
              <a:t>köken</a:t>
            </a:r>
            <a:r>
              <a:rPr lang="en-US" sz="2000" dirty="0">
                <a:solidFill>
                  <a:srgbClr val="FFFFFF"/>
                </a:solidFill>
                <a:latin typeface="+mj-lt"/>
              </a:rPr>
              <a:t>, </a:t>
            </a:r>
            <a:r>
              <a:rPr lang="en-US" sz="2000" dirty="0" err="1">
                <a:solidFill>
                  <a:srgbClr val="FFFFFF"/>
                </a:solidFill>
                <a:latin typeface="+mj-lt"/>
              </a:rPr>
              <a:t>medeni</a:t>
            </a:r>
            <a:r>
              <a:rPr lang="en-US" sz="2000" dirty="0">
                <a:solidFill>
                  <a:srgbClr val="FFFFFF"/>
                </a:solidFill>
                <a:latin typeface="+mj-lt"/>
              </a:rPr>
              <a:t> </a:t>
            </a:r>
            <a:r>
              <a:rPr lang="en-US" sz="2000" dirty="0" err="1">
                <a:solidFill>
                  <a:srgbClr val="FFFFFF"/>
                </a:solidFill>
                <a:latin typeface="+mj-lt"/>
              </a:rPr>
              <a:t>hal</a:t>
            </a:r>
            <a:r>
              <a:rPr lang="en-US" sz="2000" dirty="0">
                <a:solidFill>
                  <a:srgbClr val="FFFFFF"/>
                </a:solidFill>
                <a:latin typeface="+mj-lt"/>
              </a:rPr>
              <a:t>, </a:t>
            </a:r>
            <a:r>
              <a:rPr lang="en-US" sz="2000" dirty="0" err="1">
                <a:solidFill>
                  <a:srgbClr val="FFFFFF"/>
                </a:solidFill>
                <a:latin typeface="+mj-lt"/>
              </a:rPr>
              <a:t>inanç</a:t>
            </a:r>
            <a:r>
              <a:rPr lang="en-US" sz="2000" dirty="0">
                <a:solidFill>
                  <a:srgbClr val="FFFFFF"/>
                </a:solidFill>
                <a:latin typeface="+mj-lt"/>
              </a:rPr>
              <a:t>, </a:t>
            </a:r>
            <a:r>
              <a:rPr lang="en-US" sz="2000" dirty="0" err="1">
                <a:solidFill>
                  <a:srgbClr val="FFFFFF"/>
                </a:solidFill>
                <a:latin typeface="+mj-lt"/>
              </a:rPr>
              <a:t>mezhep</a:t>
            </a:r>
            <a:r>
              <a:rPr lang="en-US" sz="2000" dirty="0">
                <a:solidFill>
                  <a:srgbClr val="FFFFFF"/>
                </a:solidFill>
                <a:latin typeface="+mj-lt"/>
              </a:rPr>
              <a:t>, </a:t>
            </a:r>
            <a:r>
              <a:rPr lang="en-US" sz="2000" dirty="0" err="1">
                <a:solidFill>
                  <a:srgbClr val="FFFFFF"/>
                </a:solidFill>
                <a:latin typeface="+mj-lt"/>
              </a:rPr>
              <a:t>bedensel</a:t>
            </a:r>
            <a:r>
              <a:rPr lang="en-US" sz="2000" dirty="0">
                <a:solidFill>
                  <a:srgbClr val="FFFFFF"/>
                </a:solidFill>
                <a:latin typeface="+mj-lt"/>
              </a:rPr>
              <a:t> </a:t>
            </a:r>
            <a:r>
              <a:rPr lang="en-US" sz="2000" dirty="0" err="1">
                <a:solidFill>
                  <a:srgbClr val="FFFFFF"/>
                </a:solidFill>
                <a:latin typeface="+mj-lt"/>
              </a:rPr>
              <a:t>yetenek</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cinsiyet</a:t>
            </a:r>
            <a:r>
              <a:rPr lang="en-US" sz="2000" dirty="0">
                <a:solidFill>
                  <a:srgbClr val="FFFFFF"/>
                </a:solidFill>
                <a:latin typeface="+mj-lt"/>
              </a:rPr>
              <a:t> </a:t>
            </a:r>
            <a:r>
              <a:rPr lang="en-US" sz="2000" dirty="0" err="1">
                <a:solidFill>
                  <a:srgbClr val="FFFFFF"/>
                </a:solidFill>
                <a:latin typeface="+mj-lt"/>
              </a:rPr>
              <a:t>kimliğine</a:t>
            </a:r>
            <a:r>
              <a:rPr lang="en-US" sz="2000" dirty="0">
                <a:solidFill>
                  <a:srgbClr val="FFFFFF"/>
                </a:solidFill>
                <a:latin typeface="+mj-lt"/>
              </a:rPr>
              <a:t> </a:t>
            </a:r>
            <a:r>
              <a:rPr lang="en-US" sz="2000" dirty="0" err="1">
                <a:solidFill>
                  <a:srgbClr val="FFFFFF"/>
                </a:solidFill>
                <a:latin typeface="+mj-lt"/>
              </a:rPr>
              <a:t>dayalı</a:t>
            </a:r>
            <a:r>
              <a:rPr lang="en-US" sz="2000" dirty="0">
                <a:solidFill>
                  <a:srgbClr val="FFFFFF"/>
                </a:solidFill>
                <a:latin typeface="+mj-lt"/>
              </a:rPr>
              <a:t> </a:t>
            </a:r>
            <a:r>
              <a:rPr lang="en-US" sz="2000" dirty="0" err="1">
                <a:solidFill>
                  <a:srgbClr val="FFFFFF"/>
                </a:solidFill>
                <a:latin typeface="+mj-lt"/>
              </a:rPr>
              <a:t>ayrımcılıkların</a:t>
            </a:r>
            <a:r>
              <a:rPr lang="en-US" sz="2000" dirty="0">
                <a:solidFill>
                  <a:srgbClr val="FFFFFF"/>
                </a:solidFill>
                <a:latin typeface="+mj-lt"/>
              </a:rPr>
              <a:t> </a:t>
            </a:r>
            <a:r>
              <a:rPr lang="en-US" sz="2000" dirty="0" err="1">
                <a:solidFill>
                  <a:srgbClr val="FFFFFF"/>
                </a:solidFill>
                <a:latin typeface="+mj-lt"/>
              </a:rPr>
              <a:t>karşısındadır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çalışmalarının</a:t>
            </a:r>
            <a:r>
              <a:rPr lang="en-US" sz="2000" dirty="0">
                <a:solidFill>
                  <a:srgbClr val="FFFFFF"/>
                </a:solidFill>
                <a:latin typeface="+mj-lt"/>
              </a:rPr>
              <a:t> </a:t>
            </a:r>
            <a:r>
              <a:rPr lang="en-US" sz="2000" dirty="0" err="1">
                <a:solidFill>
                  <a:srgbClr val="FFFFFF"/>
                </a:solidFill>
                <a:latin typeface="+mj-lt"/>
              </a:rPr>
              <a:t>engelliler</a:t>
            </a:r>
            <a:r>
              <a:rPr lang="en-US" sz="2000" dirty="0">
                <a:solidFill>
                  <a:srgbClr val="FFFFFF"/>
                </a:solidFill>
                <a:latin typeface="+mj-lt"/>
              </a:rPr>
              <a:t> </a:t>
            </a:r>
            <a:r>
              <a:rPr lang="en-US" sz="2000" dirty="0" err="1">
                <a:solidFill>
                  <a:srgbClr val="FFFFFF"/>
                </a:solidFill>
                <a:latin typeface="+mj-lt"/>
              </a:rPr>
              <a:t>dahil</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kadınlar</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erişilebilir</a:t>
            </a:r>
            <a:r>
              <a:rPr lang="en-US" sz="2000" dirty="0">
                <a:solidFill>
                  <a:srgbClr val="FFFFFF"/>
                </a:solidFill>
                <a:latin typeface="+mj-lt"/>
              </a:rPr>
              <a:t> </a:t>
            </a:r>
            <a:r>
              <a:rPr lang="en-US" sz="2000" dirty="0" err="1">
                <a:solidFill>
                  <a:srgbClr val="FFFFFF"/>
                </a:solidFill>
                <a:latin typeface="+mj-lt"/>
              </a:rPr>
              <a:t>olmasına</a:t>
            </a:r>
            <a:r>
              <a:rPr lang="en-US" sz="2000" dirty="0">
                <a:solidFill>
                  <a:srgbClr val="FFFFFF"/>
                </a:solidFill>
                <a:latin typeface="+mj-lt"/>
              </a:rPr>
              <a:t> </a:t>
            </a:r>
            <a:r>
              <a:rPr lang="en-US" sz="2000" dirty="0" err="1">
                <a:solidFill>
                  <a:srgbClr val="FFFFFF"/>
                </a:solidFill>
                <a:latin typeface="+mj-lt"/>
              </a:rPr>
              <a:t>dikkat</a:t>
            </a:r>
            <a:r>
              <a:rPr lang="en-US" sz="2000" dirty="0">
                <a:solidFill>
                  <a:srgbClr val="FFFFFF"/>
                </a:solidFill>
                <a:latin typeface="+mj-lt"/>
              </a:rPr>
              <a:t> </a:t>
            </a:r>
            <a:r>
              <a:rPr lang="en-US" sz="2000" dirty="0" err="1">
                <a:solidFill>
                  <a:srgbClr val="FFFFFF"/>
                </a:solidFill>
                <a:latin typeface="+mj-lt"/>
              </a:rPr>
              <a:t>eder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Yayınlarında</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dijital</a:t>
            </a:r>
            <a:r>
              <a:rPr lang="en-US" sz="2000" dirty="0">
                <a:solidFill>
                  <a:srgbClr val="FFFFFF"/>
                </a:solidFill>
                <a:latin typeface="+mj-lt"/>
              </a:rPr>
              <a:t> </a:t>
            </a:r>
            <a:r>
              <a:rPr lang="en-US" sz="2000" dirty="0" err="1">
                <a:solidFill>
                  <a:srgbClr val="FFFFFF"/>
                </a:solidFill>
                <a:latin typeface="+mj-lt"/>
              </a:rPr>
              <a:t>ortamdakiler</a:t>
            </a:r>
            <a:r>
              <a:rPr lang="en-US" sz="2000" dirty="0">
                <a:solidFill>
                  <a:srgbClr val="FFFFFF"/>
                </a:solidFill>
                <a:latin typeface="+mj-lt"/>
              </a:rPr>
              <a:t> </a:t>
            </a:r>
            <a:r>
              <a:rPr lang="en-US" sz="2000" dirty="0" err="1">
                <a:solidFill>
                  <a:srgbClr val="FFFFFF"/>
                </a:solidFill>
                <a:latin typeface="+mj-lt"/>
              </a:rPr>
              <a:t>dahil</a:t>
            </a:r>
            <a:r>
              <a:rPr lang="en-US" sz="2000" dirty="0">
                <a:solidFill>
                  <a:srgbClr val="FFFFFF"/>
                </a:solidFill>
                <a:latin typeface="+mj-lt"/>
              </a:rPr>
              <a:t> </a:t>
            </a:r>
            <a:r>
              <a:rPr lang="en-US" sz="2000" dirty="0" err="1">
                <a:solidFill>
                  <a:srgbClr val="FFFFFF"/>
                </a:solidFill>
                <a:latin typeface="+mj-lt"/>
              </a:rPr>
              <a:t>ürettiği</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yazılı-sözlü-görüntülü</a:t>
            </a:r>
            <a:r>
              <a:rPr lang="en-US" sz="2000" dirty="0">
                <a:solidFill>
                  <a:srgbClr val="FFFFFF"/>
                </a:solidFill>
                <a:latin typeface="+mj-lt"/>
              </a:rPr>
              <a:t> </a:t>
            </a:r>
            <a:r>
              <a:rPr lang="en-US" sz="2000" dirty="0" err="1">
                <a:solidFill>
                  <a:srgbClr val="FFFFFF"/>
                </a:solidFill>
                <a:latin typeface="+mj-lt"/>
              </a:rPr>
              <a:t>içerikler</a:t>
            </a:r>
            <a:r>
              <a:rPr lang="en-US" sz="2000" dirty="0">
                <a:solidFill>
                  <a:srgbClr val="FFFFFF"/>
                </a:solidFill>
                <a:latin typeface="+mj-lt"/>
              </a:rPr>
              <a:t> </a:t>
            </a:r>
            <a:r>
              <a:rPr lang="en-US" sz="2000" dirty="0" err="1">
                <a:solidFill>
                  <a:srgbClr val="FFFFFF"/>
                </a:solidFill>
                <a:latin typeface="+mj-lt"/>
              </a:rPr>
              <a:t>toplumsal</a:t>
            </a:r>
            <a:r>
              <a:rPr lang="en-US" sz="2000" dirty="0">
                <a:solidFill>
                  <a:srgbClr val="FFFFFF"/>
                </a:solidFill>
                <a:latin typeface="+mj-lt"/>
              </a:rPr>
              <a:t> </a:t>
            </a:r>
            <a:r>
              <a:rPr lang="en-US" sz="2000" dirty="0" err="1">
                <a:solidFill>
                  <a:srgbClr val="FFFFFF"/>
                </a:solidFill>
                <a:latin typeface="+mj-lt"/>
              </a:rPr>
              <a:t>cinsiyete</a:t>
            </a:r>
            <a:r>
              <a:rPr lang="en-US" sz="2000" dirty="0">
                <a:solidFill>
                  <a:srgbClr val="FFFFFF"/>
                </a:solidFill>
                <a:latin typeface="+mj-lt"/>
              </a:rPr>
              <a:t> </a:t>
            </a:r>
            <a:r>
              <a:rPr lang="en-US" sz="2000" dirty="0" err="1">
                <a:solidFill>
                  <a:srgbClr val="FFFFFF"/>
                </a:solidFill>
                <a:latin typeface="+mj-lt"/>
              </a:rPr>
              <a:t>dayalı</a:t>
            </a:r>
            <a:r>
              <a:rPr lang="en-US" sz="2000" dirty="0">
                <a:solidFill>
                  <a:srgbClr val="FFFFFF"/>
                </a:solidFill>
                <a:latin typeface="+mj-lt"/>
              </a:rPr>
              <a:t> </a:t>
            </a:r>
            <a:r>
              <a:rPr lang="en-US" sz="2000" dirty="0" err="1">
                <a:solidFill>
                  <a:srgbClr val="FFFFFF"/>
                </a:solidFill>
                <a:latin typeface="+mj-lt"/>
              </a:rPr>
              <a:t>ayrımcılık</a:t>
            </a:r>
            <a:r>
              <a:rPr lang="en-US" sz="2000" dirty="0">
                <a:solidFill>
                  <a:srgbClr val="FFFFFF"/>
                </a:solidFill>
                <a:latin typeface="+mj-lt"/>
              </a:rPr>
              <a:t>, </a:t>
            </a:r>
            <a:r>
              <a:rPr lang="en-US" sz="2000" dirty="0" err="1">
                <a:solidFill>
                  <a:srgbClr val="FFFFFF"/>
                </a:solidFill>
                <a:latin typeface="+mj-lt"/>
              </a:rPr>
              <a:t>kadın</a:t>
            </a:r>
            <a:r>
              <a:rPr lang="en-US" sz="2000" dirty="0">
                <a:solidFill>
                  <a:srgbClr val="FFFFFF"/>
                </a:solidFill>
                <a:latin typeface="+mj-lt"/>
              </a:rPr>
              <a:t> </a:t>
            </a:r>
            <a:r>
              <a:rPr lang="en-US" sz="2000" dirty="0" err="1">
                <a:solidFill>
                  <a:srgbClr val="FFFFFF"/>
                </a:solidFill>
                <a:latin typeface="+mj-lt"/>
              </a:rPr>
              <a:t>düşmanlığı</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nefret</a:t>
            </a:r>
            <a:r>
              <a:rPr lang="en-US" sz="2000" dirty="0">
                <a:solidFill>
                  <a:srgbClr val="FFFFFF"/>
                </a:solidFill>
                <a:latin typeface="+mj-lt"/>
              </a:rPr>
              <a:t> </a:t>
            </a:r>
            <a:r>
              <a:rPr lang="en-US" sz="2000" dirty="0" err="1">
                <a:solidFill>
                  <a:srgbClr val="FFFFFF"/>
                </a:solidFill>
                <a:latin typeface="+mj-lt"/>
              </a:rPr>
              <a:t>söylemi</a:t>
            </a:r>
            <a:r>
              <a:rPr lang="en-US" sz="2000" dirty="0">
                <a:solidFill>
                  <a:srgbClr val="FFFFFF"/>
                </a:solidFill>
                <a:latin typeface="+mj-lt"/>
              </a:rPr>
              <a:t> </a:t>
            </a:r>
            <a:r>
              <a:rPr lang="en-US" sz="2000" dirty="0" err="1">
                <a:solidFill>
                  <a:srgbClr val="FFFFFF"/>
                </a:solidFill>
                <a:latin typeface="+mj-lt"/>
              </a:rPr>
              <a:t>içeren</a:t>
            </a:r>
            <a:r>
              <a:rPr lang="en-US" sz="2000" dirty="0">
                <a:solidFill>
                  <a:srgbClr val="FFFFFF"/>
                </a:solidFill>
                <a:latin typeface="+mj-lt"/>
              </a:rPr>
              <a:t>, </a:t>
            </a:r>
            <a:r>
              <a:rPr lang="en-US" sz="2000" dirty="0" err="1">
                <a:solidFill>
                  <a:srgbClr val="FFFFFF"/>
                </a:solidFill>
                <a:latin typeface="+mj-lt"/>
              </a:rPr>
              <a:t>cinsiyetçi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ırkçı</a:t>
            </a:r>
            <a:r>
              <a:rPr lang="en-US" sz="2000" dirty="0">
                <a:solidFill>
                  <a:srgbClr val="FFFFFF"/>
                </a:solidFill>
                <a:latin typeface="+mj-lt"/>
              </a:rPr>
              <a:t> </a:t>
            </a:r>
            <a:r>
              <a:rPr lang="en-US" sz="2000" dirty="0" err="1">
                <a:solidFill>
                  <a:srgbClr val="FFFFFF"/>
                </a:solidFill>
                <a:latin typeface="+mj-lt"/>
              </a:rPr>
              <a:t>dilden</a:t>
            </a:r>
            <a:r>
              <a:rPr lang="en-US" sz="2000" dirty="0">
                <a:solidFill>
                  <a:srgbClr val="FFFFFF"/>
                </a:solidFill>
                <a:latin typeface="+mj-lt"/>
              </a:rPr>
              <a:t> </a:t>
            </a:r>
            <a:r>
              <a:rPr lang="en-US" sz="2000" dirty="0" err="1">
                <a:solidFill>
                  <a:srgbClr val="FFFFFF"/>
                </a:solidFill>
                <a:latin typeface="+mj-lt"/>
              </a:rPr>
              <a:t>uzaktır</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Çalışmalarında</a:t>
            </a:r>
            <a:r>
              <a:rPr lang="en-US" sz="2000" dirty="0">
                <a:solidFill>
                  <a:srgbClr val="FFFFFF"/>
                </a:solidFill>
                <a:latin typeface="+mj-lt"/>
              </a:rPr>
              <a:t> </a:t>
            </a:r>
            <a:r>
              <a:rPr lang="en-US" sz="2000" dirty="0" err="1">
                <a:solidFill>
                  <a:srgbClr val="FFFFFF"/>
                </a:solidFill>
                <a:latin typeface="+mj-lt"/>
              </a:rPr>
              <a:t>Uluslararası</a:t>
            </a:r>
            <a:r>
              <a:rPr lang="en-US" sz="2000" dirty="0">
                <a:solidFill>
                  <a:srgbClr val="FFFFFF"/>
                </a:solidFill>
                <a:latin typeface="+mj-lt"/>
              </a:rPr>
              <a:t> </a:t>
            </a:r>
            <a:r>
              <a:rPr lang="en-US" sz="2000" dirty="0" err="1">
                <a:solidFill>
                  <a:srgbClr val="FFFFFF"/>
                </a:solidFill>
                <a:latin typeface="+mj-lt"/>
              </a:rPr>
              <a:t>İnsan</a:t>
            </a:r>
            <a:r>
              <a:rPr lang="en-US" sz="2000" dirty="0">
                <a:solidFill>
                  <a:srgbClr val="FFFFFF"/>
                </a:solidFill>
                <a:latin typeface="+mj-lt"/>
              </a:rPr>
              <a:t> </a:t>
            </a:r>
            <a:r>
              <a:rPr lang="en-US" sz="2000" dirty="0" err="1">
                <a:solidFill>
                  <a:srgbClr val="FFFFFF"/>
                </a:solidFill>
                <a:latin typeface="+mj-lt"/>
              </a:rPr>
              <a:t>Hakları</a:t>
            </a:r>
            <a:r>
              <a:rPr lang="en-US" sz="2000" dirty="0">
                <a:solidFill>
                  <a:srgbClr val="FFFFFF"/>
                </a:solidFill>
                <a:latin typeface="+mj-lt"/>
              </a:rPr>
              <a:t> </a:t>
            </a:r>
            <a:r>
              <a:rPr lang="en-US" sz="2000" dirty="0" err="1">
                <a:solidFill>
                  <a:srgbClr val="FFFFFF"/>
                </a:solidFill>
                <a:latin typeface="+mj-lt"/>
              </a:rPr>
              <a:t>Sözleşmelerini</a:t>
            </a:r>
            <a:r>
              <a:rPr lang="en-US" sz="2000" dirty="0">
                <a:solidFill>
                  <a:srgbClr val="FFFFFF"/>
                </a:solidFill>
                <a:latin typeface="+mj-lt"/>
              </a:rPr>
              <a:t> </a:t>
            </a:r>
            <a:r>
              <a:rPr lang="en-US" sz="2000" dirty="0" err="1">
                <a:solidFill>
                  <a:srgbClr val="FFFFFF"/>
                </a:solidFill>
                <a:latin typeface="+mj-lt"/>
              </a:rPr>
              <a:t>anayasal</a:t>
            </a:r>
            <a:r>
              <a:rPr lang="en-US" sz="2000" dirty="0">
                <a:solidFill>
                  <a:srgbClr val="FFFFFF"/>
                </a:solidFill>
                <a:latin typeface="+mj-lt"/>
              </a:rPr>
              <a:t> </a:t>
            </a:r>
            <a:r>
              <a:rPr lang="en-US" sz="2000" dirty="0" err="1">
                <a:solidFill>
                  <a:srgbClr val="FFFFFF"/>
                </a:solidFill>
                <a:latin typeface="+mj-lt"/>
              </a:rPr>
              <a:t>dayanak</a:t>
            </a:r>
            <a:r>
              <a:rPr lang="en-US" sz="2000" dirty="0">
                <a:solidFill>
                  <a:srgbClr val="FFFFFF"/>
                </a:solidFill>
                <a:latin typeface="+mj-lt"/>
              </a:rPr>
              <a:t> </a:t>
            </a:r>
            <a:r>
              <a:rPr lang="en-US" sz="2000" dirty="0" err="1">
                <a:solidFill>
                  <a:srgbClr val="FFFFFF"/>
                </a:solidFill>
                <a:latin typeface="+mj-lt"/>
              </a:rPr>
              <a:t>olarak</a:t>
            </a:r>
            <a:r>
              <a:rPr lang="en-US" sz="2000" dirty="0">
                <a:solidFill>
                  <a:srgbClr val="FFFFFF"/>
                </a:solidFill>
                <a:latin typeface="+mj-lt"/>
              </a:rPr>
              <a:t> </a:t>
            </a:r>
            <a:r>
              <a:rPr lang="en-US" sz="2000" dirty="0" err="1">
                <a:solidFill>
                  <a:srgbClr val="FFFFFF"/>
                </a:solidFill>
                <a:latin typeface="+mj-lt"/>
              </a:rPr>
              <a:t>kabul</a:t>
            </a:r>
            <a:r>
              <a:rPr lang="en-US" sz="2000" dirty="0">
                <a:solidFill>
                  <a:srgbClr val="FFFFFF"/>
                </a:solidFill>
                <a:latin typeface="+mj-lt"/>
              </a:rPr>
              <a:t> </a:t>
            </a:r>
            <a:r>
              <a:rPr lang="en-US" sz="2000" dirty="0" err="1">
                <a:solidFill>
                  <a:srgbClr val="FFFFFF"/>
                </a:solidFill>
                <a:latin typeface="+mj-lt"/>
              </a:rPr>
              <a:t>eder</a:t>
            </a:r>
            <a:r>
              <a:rPr lang="en-US" sz="2000" dirty="0">
                <a:solidFill>
                  <a:srgbClr val="FFFFFF"/>
                </a:solidFill>
                <a:latin typeface="+mj-lt"/>
              </a:rPr>
              <a:t>. </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yuncak plastik rakamlar"/>
          <p:cNvPicPr>
            <a:picLocks noChangeAspect="1"/>
          </p:cNvPicPr>
          <p:nvPr/>
        </p:nvPicPr>
        <p:blipFill rotWithShape="1">
          <a:blip r:embed="rId1">
            <a:alphaModFix amt="35000"/>
          </a:blip>
          <a:srcRect t="7865" b="7865"/>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b="1">
                <a:solidFill>
                  <a:srgbClr val="FFFFFF"/>
                </a:solidFill>
              </a:rPr>
              <a:t>POLİTİKALARIMIZ</a:t>
            </a:r>
            <a:br>
              <a:rPr lang="en-US" b="1">
                <a:solidFill>
                  <a:srgbClr val="FFFFFF"/>
                </a:solidFill>
              </a:rPr>
            </a:br>
            <a:endParaRPr lang="en-US" b="1">
              <a:solidFill>
                <a:srgbClr val="FFFFFF"/>
              </a:solidFill>
            </a:endParaRPr>
          </a:p>
        </p:txBody>
      </p:sp>
      <p:sp>
        <p:nvSpPr>
          <p:cNvPr id="3" name="Content Placeholder 2"/>
          <p:cNvSpPr>
            <a:spLocks noGrp="1"/>
          </p:cNvSpPr>
          <p:nvPr>
            <p:ph idx="1"/>
          </p:nvPr>
        </p:nvSpPr>
        <p:spPr>
          <a:xfrm>
            <a:off x="838200" y="1139252"/>
            <a:ext cx="10644266" cy="5501391"/>
          </a:xfrm>
        </p:spPr>
        <p:txBody>
          <a:bodyPr>
            <a:normAutofit/>
          </a:bodyPr>
          <a:lstStyle/>
          <a:p>
            <a:pPr marL="0" indent="0">
              <a:buNone/>
            </a:pPr>
            <a:r>
              <a:rPr lang="en-US" sz="2000" b="1" u="sng" dirty="0">
                <a:solidFill>
                  <a:srgbClr val="FFFFFF"/>
                </a:solidFill>
                <a:latin typeface="+mj-lt"/>
              </a:rPr>
              <a:t>ÇOCUK HAKLARI</a:t>
            </a:r>
            <a:endParaRPr lang="en-US" sz="2000" b="1" u="sng" dirty="0">
              <a:solidFill>
                <a:srgbClr val="FFFFFF"/>
              </a:solidFill>
              <a:latin typeface="+mj-lt"/>
            </a:endParaRPr>
          </a:p>
          <a:p>
            <a:pPr marL="0" indent="0">
              <a:buNone/>
            </a:pPr>
            <a:endParaRPr lang="en-US" sz="2000" b="1" u="sng" dirty="0">
              <a:solidFill>
                <a:srgbClr val="FFFFFF"/>
              </a:solidFill>
              <a:latin typeface="+mj-lt"/>
            </a:endParaRPr>
          </a:p>
          <a:p>
            <a:pPr marL="0" indent="0">
              <a:buNone/>
            </a:pP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hakları</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dünyada</a:t>
            </a:r>
            <a:r>
              <a:rPr lang="en-US" sz="2000" dirty="0">
                <a:solidFill>
                  <a:srgbClr val="FFFFFF"/>
                </a:solidFill>
                <a:latin typeface="+mj-lt"/>
              </a:rPr>
              <a:t> </a:t>
            </a:r>
            <a:r>
              <a:rPr lang="en-US" sz="2000" dirty="0" err="1">
                <a:solidFill>
                  <a:srgbClr val="FFFFFF"/>
                </a:solidFill>
                <a:latin typeface="+mj-lt"/>
              </a:rPr>
              <a:t>çocukların</a:t>
            </a:r>
            <a:r>
              <a:rPr lang="en-US" sz="2000" dirty="0">
                <a:solidFill>
                  <a:srgbClr val="FFFFFF"/>
                </a:solidFill>
                <a:latin typeface="+mj-lt"/>
              </a:rPr>
              <a:t> </a:t>
            </a:r>
            <a:r>
              <a:rPr lang="en-US" sz="2000" dirty="0" err="1">
                <a:solidFill>
                  <a:srgbClr val="FFFFFF"/>
                </a:solidFill>
                <a:latin typeface="+mj-lt"/>
              </a:rPr>
              <a:t>sahip</a:t>
            </a:r>
            <a:r>
              <a:rPr lang="en-US" sz="2000" dirty="0">
                <a:solidFill>
                  <a:srgbClr val="FFFFFF"/>
                </a:solidFill>
                <a:latin typeface="+mj-lt"/>
              </a:rPr>
              <a:t> </a:t>
            </a:r>
            <a:r>
              <a:rPr lang="en-US" sz="2000" dirty="0" err="1">
                <a:solidFill>
                  <a:srgbClr val="FFFFFF"/>
                </a:solidFill>
                <a:latin typeface="+mj-lt"/>
              </a:rPr>
              <a:t>olduğu</a:t>
            </a:r>
            <a:r>
              <a:rPr lang="en-US" sz="2000" dirty="0">
                <a:solidFill>
                  <a:srgbClr val="FFFFFF"/>
                </a:solidFill>
                <a:latin typeface="+mj-lt"/>
              </a:rPr>
              <a:t> </a:t>
            </a:r>
            <a:r>
              <a:rPr lang="en-US" sz="2000" dirty="0" err="1">
                <a:solidFill>
                  <a:srgbClr val="FFFFFF"/>
                </a:solidFill>
                <a:latin typeface="+mj-lt"/>
              </a:rPr>
              <a:t>hakları</a:t>
            </a:r>
            <a:r>
              <a:rPr lang="en-US" sz="2000" dirty="0">
                <a:solidFill>
                  <a:srgbClr val="FFFFFF"/>
                </a:solidFill>
                <a:latin typeface="+mj-lt"/>
              </a:rPr>
              <a:t> </a:t>
            </a:r>
            <a:r>
              <a:rPr lang="en-US" sz="2000" dirty="0" err="1">
                <a:solidFill>
                  <a:srgbClr val="FFFFFF"/>
                </a:solidFill>
                <a:latin typeface="+mj-lt"/>
              </a:rPr>
              <a:t>tanımlayan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çocukların</a:t>
            </a:r>
            <a:r>
              <a:rPr lang="en-US" sz="2000" dirty="0">
                <a:solidFill>
                  <a:srgbClr val="FFFFFF"/>
                </a:solidFill>
                <a:latin typeface="+mj-lt"/>
              </a:rPr>
              <a:t> </a:t>
            </a:r>
            <a:r>
              <a:rPr lang="en-US" sz="2000" dirty="0" err="1">
                <a:solidFill>
                  <a:srgbClr val="FFFFFF"/>
                </a:solidFill>
                <a:latin typeface="+mj-lt"/>
              </a:rPr>
              <a:t>sahip</a:t>
            </a:r>
            <a:r>
              <a:rPr lang="en-US" sz="2000" dirty="0">
                <a:solidFill>
                  <a:srgbClr val="FFFFFF"/>
                </a:solidFill>
                <a:latin typeface="+mj-lt"/>
              </a:rPr>
              <a:t> </a:t>
            </a:r>
            <a:r>
              <a:rPr lang="en-US" sz="2000" dirty="0" err="1">
                <a:solidFill>
                  <a:srgbClr val="FFFFFF"/>
                </a:solidFill>
                <a:latin typeface="+mj-lt"/>
              </a:rPr>
              <a:t>olduğu</a:t>
            </a:r>
            <a:r>
              <a:rPr lang="en-US" sz="2000" dirty="0">
                <a:solidFill>
                  <a:srgbClr val="FFFFFF"/>
                </a:solidFill>
                <a:latin typeface="+mj-lt"/>
              </a:rPr>
              <a:t> </a:t>
            </a:r>
            <a:r>
              <a:rPr lang="en-US" sz="2000" dirty="0" err="1">
                <a:solidFill>
                  <a:srgbClr val="FFFFFF"/>
                </a:solidFill>
                <a:latin typeface="+mj-lt"/>
              </a:rPr>
              <a:t>hakların</a:t>
            </a:r>
            <a:r>
              <a:rPr lang="en-US" sz="2000" dirty="0">
                <a:solidFill>
                  <a:srgbClr val="FFFFFF"/>
                </a:solidFill>
                <a:latin typeface="+mj-lt"/>
              </a:rPr>
              <a:t> </a:t>
            </a:r>
            <a:r>
              <a:rPr lang="en-US" sz="2000" dirty="0" err="1">
                <a:solidFill>
                  <a:srgbClr val="FFFFFF"/>
                </a:solidFill>
                <a:latin typeface="+mj-lt"/>
              </a:rPr>
              <a:t>korunmasına</a:t>
            </a:r>
            <a:r>
              <a:rPr lang="en-US" sz="2000" dirty="0">
                <a:solidFill>
                  <a:srgbClr val="FFFFFF"/>
                </a:solidFill>
                <a:latin typeface="+mj-lt"/>
              </a:rPr>
              <a:t> </a:t>
            </a:r>
            <a:r>
              <a:rPr lang="en-US" sz="2000" dirty="0" err="1">
                <a:solidFill>
                  <a:srgbClr val="FFFFFF"/>
                </a:solidFill>
                <a:latin typeface="+mj-lt"/>
              </a:rPr>
              <a:t>yönelik</a:t>
            </a:r>
            <a:r>
              <a:rPr lang="en-US" sz="2000" dirty="0">
                <a:solidFill>
                  <a:srgbClr val="FFFFFF"/>
                </a:solidFill>
                <a:latin typeface="+mj-lt"/>
              </a:rPr>
              <a:t> </a:t>
            </a:r>
            <a:r>
              <a:rPr lang="en-US" sz="2000" dirty="0" err="1">
                <a:solidFill>
                  <a:srgbClr val="FFFFFF"/>
                </a:solidFill>
                <a:latin typeface="+mj-lt"/>
              </a:rPr>
              <a:t>atılmış</a:t>
            </a:r>
            <a:r>
              <a:rPr lang="en-US" sz="2000" dirty="0">
                <a:solidFill>
                  <a:srgbClr val="FFFFFF"/>
                </a:solidFill>
                <a:latin typeface="+mj-lt"/>
              </a:rPr>
              <a:t> </a:t>
            </a:r>
            <a:r>
              <a:rPr lang="en-US" sz="2000" dirty="0" err="1">
                <a:solidFill>
                  <a:srgbClr val="FFFFFF"/>
                </a:solidFill>
                <a:latin typeface="+mj-lt"/>
              </a:rPr>
              <a:t>adımlardır</a:t>
            </a:r>
            <a:r>
              <a:rPr lang="en-US" sz="2000" dirty="0">
                <a:solidFill>
                  <a:srgbClr val="FFFFFF"/>
                </a:solidFill>
                <a:latin typeface="+mj-lt"/>
              </a:rPr>
              <a:t>. Her </a:t>
            </a: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doğduğu</a:t>
            </a:r>
            <a:r>
              <a:rPr lang="en-US" sz="2000" dirty="0">
                <a:solidFill>
                  <a:srgbClr val="FFFFFF"/>
                </a:solidFill>
                <a:latin typeface="+mj-lt"/>
              </a:rPr>
              <a:t> </a:t>
            </a:r>
            <a:r>
              <a:rPr lang="en-US" sz="2000" dirty="0" err="1">
                <a:solidFill>
                  <a:srgbClr val="FFFFFF"/>
                </a:solidFill>
                <a:latin typeface="+mj-lt"/>
              </a:rPr>
              <a:t>andan</a:t>
            </a:r>
            <a:r>
              <a:rPr lang="en-US" sz="2000" dirty="0">
                <a:solidFill>
                  <a:srgbClr val="FFFFFF"/>
                </a:solidFill>
                <a:latin typeface="+mj-lt"/>
              </a:rPr>
              <a:t> </a:t>
            </a:r>
            <a:r>
              <a:rPr lang="en-US" sz="2000" dirty="0" err="1">
                <a:solidFill>
                  <a:srgbClr val="FFFFFF"/>
                </a:solidFill>
                <a:latin typeface="+mj-lt"/>
              </a:rPr>
              <a:t>itibaren</a:t>
            </a:r>
            <a:r>
              <a:rPr lang="en-US" sz="2000" dirty="0">
                <a:solidFill>
                  <a:srgbClr val="FFFFFF"/>
                </a:solidFill>
                <a:latin typeface="+mj-lt"/>
              </a:rPr>
              <a:t> </a:t>
            </a:r>
            <a:r>
              <a:rPr lang="en-US" sz="2000" dirty="0" err="1">
                <a:solidFill>
                  <a:srgbClr val="FFFFFF"/>
                </a:solidFill>
                <a:latin typeface="+mj-lt"/>
              </a:rPr>
              <a:t>eğitim</a:t>
            </a:r>
            <a:r>
              <a:rPr lang="en-US" sz="2000" dirty="0">
                <a:solidFill>
                  <a:srgbClr val="FFFFFF"/>
                </a:solidFill>
                <a:latin typeface="+mj-lt"/>
              </a:rPr>
              <a:t>, </a:t>
            </a:r>
            <a:r>
              <a:rPr lang="en-US" sz="2000" dirty="0" err="1">
                <a:solidFill>
                  <a:srgbClr val="FFFFFF"/>
                </a:solidFill>
                <a:latin typeface="+mj-lt"/>
              </a:rPr>
              <a:t>sağlık</a:t>
            </a:r>
            <a:r>
              <a:rPr lang="en-US" sz="2000" dirty="0">
                <a:solidFill>
                  <a:srgbClr val="FFFFFF"/>
                </a:solidFill>
                <a:latin typeface="+mj-lt"/>
              </a:rPr>
              <a:t>, </a:t>
            </a:r>
            <a:r>
              <a:rPr lang="en-US" sz="2000" dirty="0" err="1">
                <a:solidFill>
                  <a:srgbClr val="FFFFFF"/>
                </a:solidFill>
                <a:latin typeface="+mj-lt"/>
              </a:rPr>
              <a:t>yaşama</a:t>
            </a:r>
            <a:r>
              <a:rPr lang="en-US" sz="2000" dirty="0">
                <a:solidFill>
                  <a:srgbClr val="FFFFFF"/>
                </a:solidFill>
                <a:latin typeface="+mj-lt"/>
              </a:rPr>
              <a:t>, </a:t>
            </a:r>
            <a:r>
              <a:rPr lang="en-US" sz="2000" dirty="0" err="1">
                <a:solidFill>
                  <a:srgbClr val="FFFFFF"/>
                </a:solidFill>
                <a:latin typeface="+mj-lt"/>
              </a:rPr>
              <a:t>barınma</a:t>
            </a:r>
            <a:r>
              <a:rPr lang="en-US" sz="2000" dirty="0">
                <a:solidFill>
                  <a:srgbClr val="FFFFFF"/>
                </a:solidFill>
                <a:latin typeface="+mj-lt"/>
              </a:rPr>
              <a:t>, </a:t>
            </a:r>
            <a:r>
              <a:rPr lang="en-US" sz="2000" dirty="0" err="1">
                <a:solidFill>
                  <a:srgbClr val="FFFFFF"/>
                </a:solidFill>
                <a:latin typeface="+mj-lt"/>
              </a:rPr>
              <a:t>cinsel</a:t>
            </a:r>
            <a:r>
              <a:rPr lang="en-US" sz="2000" dirty="0">
                <a:solidFill>
                  <a:srgbClr val="FFFFFF"/>
                </a:solidFill>
                <a:latin typeface="+mj-lt"/>
              </a:rPr>
              <a:t> </a:t>
            </a:r>
            <a:r>
              <a:rPr lang="en-US" sz="2000" dirty="0" err="1">
                <a:solidFill>
                  <a:srgbClr val="FFFFFF"/>
                </a:solidFill>
                <a:latin typeface="+mj-lt"/>
              </a:rPr>
              <a:t>ya</a:t>
            </a:r>
            <a:r>
              <a:rPr lang="en-US" sz="2000" dirty="0">
                <a:solidFill>
                  <a:srgbClr val="FFFFFF"/>
                </a:solidFill>
                <a:latin typeface="+mj-lt"/>
              </a:rPr>
              <a:t> da </a:t>
            </a:r>
            <a:r>
              <a:rPr lang="en-US" sz="2000" dirty="0" err="1">
                <a:solidFill>
                  <a:srgbClr val="FFFFFF"/>
                </a:solidFill>
                <a:latin typeface="+mj-lt"/>
              </a:rPr>
              <a:t>psikolojik</a:t>
            </a:r>
            <a:r>
              <a:rPr lang="en-US" sz="2000" dirty="0">
                <a:solidFill>
                  <a:srgbClr val="FFFFFF"/>
                </a:solidFill>
                <a:latin typeface="+mj-lt"/>
              </a:rPr>
              <a:t> </a:t>
            </a:r>
            <a:r>
              <a:rPr lang="en-US" sz="2000" dirty="0" err="1">
                <a:solidFill>
                  <a:srgbClr val="FFFFFF"/>
                </a:solidFill>
                <a:latin typeface="+mj-lt"/>
              </a:rPr>
              <a:t>sömürüye</a:t>
            </a:r>
            <a:r>
              <a:rPr lang="en-US" sz="2000" dirty="0">
                <a:solidFill>
                  <a:srgbClr val="FFFFFF"/>
                </a:solidFill>
                <a:latin typeface="+mj-lt"/>
              </a:rPr>
              <a:t> </a:t>
            </a:r>
            <a:r>
              <a:rPr lang="en-US" sz="2000" dirty="0" err="1">
                <a:solidFill>
                  <a:srgbClr val="FFFFFF"/>
                </a:solidFill>
                <a:latin typeface="+mj-lt"/>
              </a:rPr>
              <a:t>karşı</a:t>
            </a:r>
            <a:r>
              <a:rPr lang="en-US" sz="2000" dirty="0">
                <a:solidFill>
                  <a:srgbClr val="FFFFFF"/>
                </a:solidFill>
                <a:latin typeface="+mj-lt"/>
              </a:rPr>
              <a:t> </a:t>
            </a:r>
            <a:r>
              <a:rPr lang="en-US" sz="2000" dirty="0" err="1">
                <a:solidFill>
                  <a:srgbClr val="FFFFFF"/>
                </a:solidFill>
                <a:latin typeface="+mj-lt"/>
              </a:rPr>
              <a:t>korunma</a:t>
            </a:r>
            <a:r>
              <a:rPr lang="en-US" sz="2000" dirty="0">
                <a:solidFill>
                  <a:srgbClr val="FFFFFF"/>
                </a:solidFill>
                <a:latin typeface="+mj-lt"/>
              </a:rPr>
              <a:t> </a:t>
            </a:r>
            <a:r>
              <a:rPr lang="en-US" sz="2000" dirty="0" err="1">
                <a:solidFill>
                  <a:srgbClr val="FFFFFF"/>
                </a:solidFill>
                <a:latin typeface="+mj-lt"/>
              </a:rPr>
              <a:t>gibi</a:t>
            </a:r>
            <a:r>
              <a:rPr lang="en-US" sz="2000" dirty="0">
                <a:solidFill>
                  <a:srgbClr val="FFFFFF"/>
                </a:solidFill>
                <a:latin typeface="+mj-lt"/>
              </a:rPr>
              <a:t> </a:t>
            </a:r>
            <a:r>
              <a:rPr lang="en-US" sz="2000" dirty="0" err="1">
                <a:solidFill>
                  <a:srgbClr val="FFFFFF"/>
                </a:solidFill>
                <a:latin typeface="+mj-lt"/>
              </a:rPr>
              <a:t>haklara</a:t>
            </a:r>
            <a:r>
              <a:rPr lang="en-US" sz="2000" dirty="0">
                <a:solidFill>
                  <a:srgbClr val="FFFFFF"/>
                </a:solidFill>
                <a:latin typeface="+mj-lt"/>
              </a:rPr>
              <a:t> </a:t>
            </a:r>
            <a:r>
              <a:rPr lang="en-US" sz="2000" dirty="0" err="1">
                <a:solidFill>
                  <a:srgbClr val="FFFFFF"/>
                </a:solidFill>
                <a:latin typeface="+mj-lt"/>
              </a:rPr>
              <a:t>sahiptir</a:t>
            </a:r>
            <a:r>
              <a:rPr lang="en-US" sz="2000" dirty="0">
                <a:solidFill>
                  <a:srgbClr val="FFFFFF"/>
                </a:solidFill>
                <a:latin typeface="+mj-lt"/>
              </a:rPr>
              <a:t>. </a:t>
            </a:r>
            <a:r>
              <a:rPr lang="en-US" sz="2000" dirty="0" err="1">
                <a:solidFill>
                  <a:srgbClr val="FFFFFF"/>
                </a:solidFill>
                <a:latin typeface="+mj-lt"/>
              </a:rPr>
              <a:t>Ayrıca</a:t>
            </a: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yetişkinler</a:t>
            </a:r>
            <a:r>
              <a:rPr lang="en-US" sz="2000" dirty="0">
                <a:solidFill>
                  <a:srgbClr val="FFFFFF"/>
                </a:solidFill>
                <a:latin typeface="+mj-lt"/>
              </a:rPr>
              <a:t> </a:t>
            </a:r>
            <a:r>
              <a:rPr lang="en-US" sz="2000" dirty="0" err="1">
                <a:solidFill>
                  <a:srgbClr val="FFFFFF"/>
                </a:solidFill>
                <a:latin typeface="+mj-lt"/>
              </a:rPr>
              <a:t>ya</a:t>
            </a:r>
            <a:r>
              <a:rPr lang="en-US" sz="2000" dirty="0">
                <a:solidFill>
                  <a:srgbClr val="FFFFFF"/>
                </a:solidFill>
                <a:latin typeface="+mj-lt"/>
              </a:rPr>
              <a:t> da </a:t>
            </a:r>
            <a:r>
              <a:rPr lang="en-US" sz="2000" dirty="0" err="1">
                <a:solidFill>
                  <a:srgbClr val="FFFFFF"/>
                </a:solidFill>
                <a:latin typeface="+mj-lt"/>
              </a:rPr>
              <a:t>diğer</a:t>
            </a: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karşısında</a:t>
            </a:r>
            <a:r>
              <a:rPr lang="en-US" sz="2000" dirty="0">
                <a:solidFill>
                  <a:srgbClr val="FFFFFF"/>
                </a:solidFill>
                <a:latin typeface="+mj-lt"/>
              </a:rPr>
              <a:t> </a:t>
            </a:r>
            <a:r>
              <a:rPr lang="en-US" sz="2000" dirty="0" err="1">
                <a:solidFill>
                  <a:srgbClr val="FFFFFF"/>
                </a:solidFill>
                <a:latin typeface="+mj-lt"/>
              </a:rPr>
              <a:t>savunmasızdır</a:t>
            </a:r>
            <a:r>
              <a:rPr lang="en-US" sz="2000" dirty="0">
                <a:solidFill>
                  <a:srgbClr val="FFFFFF"/>
                </a:solidFill>
                <a:latin typeface="+mj-lt"/>
              </a:rPr>
              <a:t>. Bu </a:t>
            </a:r>
            <a:r>
              <a:rPr lang="en-US" sz="2000" dirty="0" err="1">
                <a:solidFill>
                  <a:srgbClr val="FFFFFF"/>
                </a:solidFill>
                <a:latin typeface="+mj-lt"/>
              </a:rPr>
              <a:t>nedenle</a:t>
            </a:r>
            <a:r>
              <a:rPr lang="en-US" sz="2000" dirty="0">
                <a:solidFill>
                  <a:srgbClr val="FFFFFF"/>
                </a:solidFill>
                <a:latin typeface="+mj-lt"/>
              </a:rPr>
              <a:t> </a:t>
            </a:r>
            <a:r>
              <a:rPr lang="en-US" sz="2000" dirty="0" err="1">
                <a:solidFill>
                  <a:srgbClr val="FFFFFF"/>
                </a:solidFill>
                <a:latin typeface="+mj-lt"/>
              </a:rPr>
              <a:t>çocuklara</a:t>
            </a:r>
            <a:r>
              <a:rPr lang="en-US" sz="2000" dirty="0">
                <a:solidFill>
                  <a:srgbClr val="FFFFFF"/>
                </a:solidFill>
                <a:latin typeface="+mj-lt"/>
              </a:rPr>
              <a:t> </a:t>
            </a:r>
            <a:r>
              <a:rPr lang="en-US" sz="2000" dirty="0" err="1">
                <a:solidFill>
                  <a:srgbClr val="FFFFFF"/>
                </a:solidFill>
                <a:latin typeface="+mj-lt"/>
              </a:rPr>
              <a:t>bazı</a:t>
            </a:r>
            <a:r>
              <a:rPr lang="en-US" sz="2000" dirty="0">
                <a:solidFill>
                  <a:srgbClr val="FFFFFF"/>
                </a:solidFill>
                <a:latin typeface="+mj-lt"/>
              </a:rPr>
              <a:t> </a:t>
            </a:r>
            <a:r>
              <a:rPr lang="en-US" sz="2000" dirty="0" err="1">
                <a:solidFill>
                  <a:srgbClr val="FFFFFF"/>
                </a:solidFill>
                <a:latin typeface="+mj-lt"/>
              </a:rPr>
              <a:t>hakların</a:t>
            </a:r>
            <a:r>
              <a:rPr lang="en-US" sz="2000" dirty="0">
                <a:solidFill>
                  <a:srgbClr val="FFFFFF"/>
                </a:solidFill>
                <a:latin typeface="+mj-lt"/>
              </a:rPr>
              <a:t> </a:t>
            </a:r>
            <a:r>
              <a:rPr lang="en-US" sz="2000" dirty="0" err="1">
                <a:solidFill>
                  <a:srgbClr val="FFFFFF"/>
                </a:solidFill>
                <a:latin typeface="+mj-lt"/>
              </a:rPr>
              <a:t>verilmesi</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bu</a:t>
            </a:r>
            <a:r>
              <a:rPr lang="en-US" sz="2000" dirty="0">
                <a:solidFill>
                  <a:srgbClr val="FFFFFF"/>
                </a:solidFill>
                <a:latin typeface="+mj-lt"/>
              </a:rPr>
              <a:t> </a:t>
            </a:r>
            <a:r>
              <a:rPr lang="en-US" sz="2000" dirty="0" err="1">
                <a:solidFill>
                  <a:srgbClr val="FFFFFF"/>
                </a:solidFill>
                <a:latin typeface="+mj-lt"/>
              </a:rPr>
              <a:t>hakların</a:t>
            </a:r>
            <a:r>
              <a:rPr lang="en-US" sz="2000" dirty="0">
                <a:solidFill>
                  <a:srgbClr val="FFFFFF"/>
                </a:solidFill>
                <a:latin typeface="+mj-lt"/>
              </a:rPr>
              <a:t> </a:t>
            </a:r>
            <a:r>
              <a:rPr lang="en-US" sz="2000" dirty="0" err="1">
                <a:solidFill>
                  <a:srgbClr val="FFFFFF"/>
                </a:solidFill>
                <a:latin typeface="+mj-lt"/>
              </a:rPr>
              <a:t>korunması</a:t>
            </a:r>
            <a:r>
              <a:rPr lang="en-US" sz="2000" dirty="0">
                <a:solidFill>
                  <a:srgbClr val="FFFFFF"/>
                </a:solidFill>
                <a:latin typeface="+mj-lt"/>
              </a:rPr>
              <a:t>, </a:t>
            </a:r>
            <a:r>
              <a:rPr lang="en-US" sz="2000" dirty="0" err="1">
                <a:solidFill>
                  <a:srgbClr val="FFFFFF"/>
                </a:solidFill>
                <a:latin typeface="+mj-lt"/>
              </a:rPr>
              <a:t>tüm</a:t>
            </a: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için</a:t>
            </a:r>
            <a:r>
              <a:rPr lang="en-US" sz="2000" dirty="0">
                <a:solidFill>
                  <a:srgbClr val="FFFFFF"/>
                </a:solidFill>
                <a:latin typeface="+mj-lt"/>
              </a:rPr>
              <a:t> </a:t>
            </a:r>
            <a:r>
              <a:rPr lang="en-US" sz="2000" dirty="0" err="1">
                <a:solidFill>
                  <a:srgbClr val="FFFFFF"/>
                </a:solidFill>
                <a:latin typeface="+mj-lt"/>
              </a:rPr>
              <a:t>oldukça</a:t>
            </a:r>
            <a:r>
              <a:rPr lang="en-US" sz="2000" dirty="0">
                <a:solidFill>
                  <a:srgbClr val="FFFFFF"/>
                </a:solidFill>
                <a:latin typeface="+mj-lt"/>
              </a:rPr>
              <a:t> </a:t>
            </a:r>
            <a:r>
              <a:rPr lang="en-US" sz="2000" dirty="0" err="1">
                <a:solidFill>
                  <a:srgbClr val="FFFFFF"/>
                </a:solidFill>
                <a:latin typeface="+mj-lt"/>
              </a:rPr>
              <a:t>önemlidir</a:t>
            </a:r>
            <a:r>
              <a:rPr lang="en-US" sz="2000" dirty="0">
                <a:solidFill>
                  <a:srgbClr val="FFFFFF"/>
                </a:solidFill>
                <a:latin typeface="+mj-lt"/>
              </a:rPr>
              <a:t>. </a:t>
            </a:r>
            <a:endParaRPr lang="en-US" sz="2000" dirty="0">
              <a:solidFill>
                <a:srgbClr val="FFFFFF"/>
              </a:solidFill>
              <a:latin typeface="+mj-lt"/>
            </a:endParaRPr>
          </a:p>
          <a:p>
            <a:pPr marL="0" indent="0">
              <a:buNone/>
            </a:pP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Kendi</a:t>
            </a:r>
            <a:r>
              <a:rPr lang="en-US" sz="2000" dirty="0">
                <a:solidFill>
                  <a:srgbClr val="FFFFFF"/>
                </a:solidFill>
                <a:latin typeface="+mj-lt"/>
              </a:rPr>
              <a:t> </a:t>
            </a:r>
            <a:r>
              <a:rPr lang="en-US" sz="2000" dirty="0" err="1">
                <a:solidFill>
                  <a:srgbClr val="FFFFFF"/>
                </a:solidFill>
                <a:latin typeface="+mj-lt"/>
              </a:rPr>
              <a:t>kurumumuzda</a:t>
            </a:r>
            <a:r>
              <a:rPr lang="en-US" sz="2000" dirty="0">
                <a:solidFill>
                  <a:srgbClr val="FFFFFF"/>
                </a:solidFill>
                <a:latin typeface="+mj-lt"/>
              </a:rPr>
              <a:t> </a:t>
            </a: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işçi</a:t>
            </a:r>
            <a:r>
              <a:rPr lang="en-US" sz="2000" dirty="0">
                <a:solidFill>
                  <a:srgbClr val="FFFFFF"/>
                </a:solidFill>
                <a:latin typeface="+mj-lt"/>
              </a:rPr>
              <a:t> </a:t>
            </a:r>
            <a:r>
              <a:rPr lang="en-US" sz="2000" dirty="0" err="1">
                <a:solidFill>
                  <a:srgbClr val="FFFFFF"/>
                </a:solidFill>
                <a:latin typeface="+mj-lt"/>
              </a:rPr>
              <a:t>çalıştırılmasına</a:t>
            </a:r>
            <a:r>
              <a:rPr lang="en-US" sz="2000" dirty="0">
                <a:solidFill>
                  <a:srgbClr val="FFFFFF"/>
                </a:solidFill>
                <a:latin typeface="+mj-lt"/>
              </a:rPr>
              <a:t> </a:t>
            </a:r>
            <a:r>
              <a:rPr lang="en-US" sz="2000" dirty="0" err="1">
                <a:solidFill>
                  <a:srgbClr val="FFFFFF"/>
                </a:solidFill>
                <a:latin typeface="+mj-lt"/>
              </a:rPr>
              <a:t>izin</a:t>
            </a:r>
            <a:r>
              <a:rPr lang="en-US" sz="2000" dirty="0">
                <a:solidFill>
                  <a:srgbClr val="FFFFFF"/>
                </a:solidFill>
                <a:latin typeface="+mj-lt"/>
              </a:rPr>
              <a:t> </a:t>
            </a:r>
            <a:r>
              <a:rPr lang="en-US" sz="2000" dirty="0" err="1">
                <a:solidFill>
                  <a:srgbClr val="FFFFFF"/>
                </a:solidFill>
                <a:latin typeface="+mj-lt"/>
              </a:rPr>
              <a:t>vermez</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en-US" sz="2000" dirty="0" err="1">
                <a:solidFill>
                  <a:srgbClr val="FFFFFF"/>
                </a:solidFill>
                <a:latin typeface="+mj-lt"/>
              </a:rPr>
              <a:t>çözüm</a:t>
            </a:r>
            <a:r>
              <a:rPr lang="en-US" sz="2000" dirty="0">
                <a:solidFill>
                  <a:srgbClr val="FFFFFF"/>
                </a:solidFill>
                <a:latin typeface="+mj-lt"/>
              </a:rPr>
              <a:t> </a:t>
            </a:r>
            <a:r>
              <a:rPr lang="en-US" sz="2000" dirty="0" err="1">
                <a:solidFill>
                  <a:srgbClr val="FFFFFF"/>
                </a:solidFill>
                <a:latin typeface="+mj-lt"/>
              </a:rPr>
              <a:t>ortaklarımızdan</a:t>
            </a:r>
            <a:r>
              <a:rPr lang="en-US" sz="2000" dirty="0">
                <a:solidFill>
                  <a:srgbClr val="FFFFFF"/>
                </a:solidFill>
                <a:latin typeface="+mj-lt"/>
              </a:rPr>
              <a:t> da </a:t>
            </a:r>
            <a:r>
              <a:rPr lang="en-US" sz="2000" dirty="0" err="1">
                <a:solidFill>
                  <a:srgbClr val="FFFFFF"/>
                </a:solidFill>
                <a:latin typeface="+mj-lt"/>
              </a:rPr>
              <a:t>aynı</a:t>
            </a:r>
            <a:r>
              <a:rPr lang="en-US" sz="2000" dirty="0">
                <a:solidFill>
                  <a:srgbClr val="FFFFFF"/>
                </a:solidFill>
                <a:latin typeface="+mj-lt"/>
              </a:rPr>
              <a:t> </a:t>
            </a:r>
            <a:r>
              <a:rPr lang="en-US" sz="2000" dirty="0" err="1">
                <a:solidFill>
                  <a:srgbClr val="FFFFFF"/>
                </a:solidFill>
                <a:latin typeface="+mj-lt"/>
              </a:rPr>
              <a:t>hassasiyeti</a:t>
            </a:r>
            <a:r>
              <a:rPr lang="en-US" sz="2000" dirty="0">
                <a:solidFill>
                  <a:srgbClr val="FFFFFF"/>
                </a:solidFill>
                <a:latin typeface="+mj-lt"/>
              </a:rPr>
              <a:t> </a:t>
            </a:r>
            <a:r>
              <a:rPr lang="en-US" sz="2000" dirty="0" err="1">
                <a:solidFill>
                  <a:srgbClr val="FFFFFF"/>
                </a:solidFill>
                <a:latin typeface="+mj-lt"/>
              </a:rPr>
              <a:t>bekleriz</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Çocukların</a:t>
            </a:r>
            <a:r>
              <a:rPr lang="en-US" sz="2000" dirty="0">
                <a:solidFill>
                  <a:srgbClr val="FFFFFF"/>
                </a:solidFill>
                <a:latin typeface="+mj-lt"/>
              </a:rPr>
              <a:t> </a:t>
            </a:r>
            <a:r>
              <a:rPr lang="en-US" sz="2000" dirty="0" err="1">
                <a:solidFill>
                  <a:srgbClr val="FFFFFF"/>
                </a:solidFill>
                <a:latin typeface="+mj-lt"/>
              </a:rPr>
              <a:t>katıldıkları</a:t>
            </a:r>
            <a:r>
              <a:rPr lang="en-US" sz="2000" dirty="0">
                <a:solidFill>
                  <a:srgbClr val="FFFFFF"/>
                </a:solidFill>
                <a:latin typeface="+mj-lt"/>
              </a:rPr>
              <a:t> </a:t>
            </a:r>
            <a:r>
              <a:rPr lang="en-US" sz="2000" dirty="0" err="1">
                <a:solidFill>
                  <a:srgbClr val="FFFFFF"/>
                </a:solidFill>
                <a:latin typeface="+mj-lt"/>
              </a:rPr>
              <a:t>aktivitelerde</a:t>
            </a:r>
            <a:r>
              <a:rPr lang="en-US" sz="2000" dirty="0">
                <a:solidFill>
                  <a:srgbClr val="FFFFFF"/>
                </a:solidFill>
                <a:latin typeface="+mj-lt"/>
              </a:rPr>
              <a:t> </a:t>
            </a:r>
            <a:r>
              <a:rPr lang="en-US" sz="2000" dirty="0" err="1">
                <a:solidFill>
                  <a:srgbClr val="FFFFFF"/>
                </a:solidFill>
                <a:latin typeface="+mj-lt"/>
              </a:rPr>
              <a:t>ailelerinin</a:t>
            </a:r>
            <a:r>
              <a:rPr lang="en-US" sz="2000" dirty="0">
                <a:solidFill>
                  <a:srgbClr val="FFFFFF"/>
                </a:solidFill>
                <a:latin typeface="+mj-lt"/>
              </a:rPr>
              <a:t> </a:t>
            </a:r>
            <a:r>
              <a:rPr lang="en-US" sz="2000" dirty="0" err="1">
                <a:solidFill>
                  <a:srgbClr val="FFFFFF"/>
                </a:solidFill>
                <a:latin typeface="+mj-lt"/>
              </a:rPr>
              <a:t>ve</a:t>
            </a:r>
            <a:r>
              <a:rPr lang="en-US" sz="2000" dirty="0">
                <a:solidFill>
                  <a:srgbClr val="FFFFFF"/>
                </a:solidFill>
                <a:latin typeface="+mj-lt"/>
              </a:rPr>
              <a:t> </a:t>
            </a:r>
            <a:r>
              <a:rPr lang="tr-TR" sz="2000" dirty="0">
                <a:solidFill>
                  <a:srgbClr val="FFFFFF"/>
                </a:solidFill>
                <a:latin typeface="+mj-lt"/>
              </a:rPr>
              <a:t>personellerimizin</a:t>
            </a:r>
            <a:r>
              <a:rPr lang="en-US" sz="2000" dirty="0">
                <a:solidFill>
                  <a:srgbClr val="FFFFFF"/>
                </a:solidFill>
                <a:latin typeface="+mj-lt"/>
              </a:rPr>
              <a:t> </a:t>
            </a:r>
            <a:r>
              <a:rPr lang="en-US" sz="2000" dirty="0" err="1">
                <a:solidFill>
                  <a:srgbClr val="FFFFFF"/>
                </a:solidFill>
                <a:latin typeface="+mj-lt"/>
              </a:rPr>
              <a:t>gözetimi</a:t>
            </a:r>
            <a:r>
              <a:rPr lang="en-US" sz="2000" dirty="0">
                <a:solidFill>
                  <a:srgbClr val="FFFFFF"/>
                </a:solidFill>
                <a:latin typeface="+mj-lt"/>
              </a:rPr>
              <a:t> </a:t>
            </a:r>
            <a:r>
              <a:rPr lang="en-US" sz="2000" dirty="0" err="1">
                <a:solidFill>
                  <a:srgbClr val="FFFFFF"/>
                </a:solidFill>
                <a:latin typeface="+mj-lt"/>
              </a:rPr>
              <a:t>altında</a:t>
            </a:r>
            <a:r>
              <a:rPr lang="en-US" sz="2000" dirty="0">
                <a:solidFill>
                  <a:srgbClr val="FFFFFF"/>
                </a:solidFill>
                <a:latin typeface="+mj-lt"/>
              </a:rPr>
              <a:t> </a:t>
            </a:r>
            <a:r>
              <a:rPr lang="en-US" sz="2000" dirty="0" err="1">
                <a:solidFill>
                  <a:srgbClr val="FFFFFF"/>
                </a:solidFill>
                <a:latin typeface="+mj-lt"/>
              </a:rPr>
              <a:t>olduklarından</a:t>
            </a:r>
            <a:r>
              <a:rPr lang="en-US" sz="2000" dirty="0">
                <a:solidFill>
                  <a:srgbClr val="FFFFFF"/>
                </a:solidFill>
                <a:latin typeface="+mj-lt"/>
              </a:rPr>
              <a:t> </a:t>
            </a:r>
            <a:r>
              <a:rPr lang="en-US" sz="2000" dirty="0" err="1">
                <a:solidFill>
                  <a:srgbClr val="FFFFFF"/>
                </a:solidFill>
                <a:latin typeface="+mj-lt"/>
              </a:rPr>
              <a:t>emin</a:t>
            </a:r>
            <a:r>
              <a:rPr lang="en-US" sz="2000" dirty="0">
                <a:solidFill>
                  <a:srgbClr val="FFFFFF"/>
                </a:solidFill>
                <a:latin typeface="+mj-lt"/>
              </a:rPr>
              <a:t> </a:t>
            </a:r>
            <a:r>
              <a:rPr lang="en-US" sz="2000" dirty="0" err="1">
                <a:solidFill>
                  <a:srgbClr val="FFFFFF"/>
                </a:solidFill>
                <a:latin typeface="+mj-lt"/>
              </a:rPr>
              <a:t>oluruz</a:t>
            </a:r>
            <a:r>
              <a:rPr lang="en-US" sz="2000" dirty="0">
                <a:solidFill>
                  <a:srgbClr val="FFFFFF"/>
                </a:solidFill>
                <a:latin typeface="+mj-lt"/>
              </a:rPr>
              <a:t>. </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Çocuk</a:t>
            </a:r>
            <a:r>
              <a:rPr lang="en-US" sz="2000" dirty="0">
                <a:solidFill>
                  <a:srgbClr val="FFFFFF"/>
                </a:solidFill>
                <a:latin typeface="+mj-lt"/>
              </a:rPr>
              <a:t> </a:t>
            </a:r>
            <a:r>
              <a:rPr lang="en-US" sz="2000" dirty="0" err="1">
                <a:solidFill>
                  <a:srgbClr val="FFFFFF"/>
                </a:solidFill>
                <a:latin typeface="+mj-lt"/>
              </a:rPr>
              <a:t>haklarının</a:t>
            </a:r>
            <a:r>
              <a:rPr lang="en-US" sz="2000" dirty="0">
                <a:solidFill>
                  <a:srgbClr val="FFFFFF"/>
                </a:solidFill>
                <a:latin typeface="+mj-lt"/>
              </a:rPr>
              <a:t> </a:t>
            </a:r>
            <a:r>
              <a:rPr lang="en-US" sz="2000" dirty="0" err="1">
                <a:solidFill>
                  <a:srgbClr val="FFFFFF"/>
                </a:solidFill>
                <a:latin typeface="+mj-lt"/>
              </a:rPr>
              <a:t>korunması</a:t>
            </a:r>
            <a:r>
              <a:rPr lang="en-US" sz="2000" dirty="0">
                <a:solidFill>
                  <a:srgbClr val="FFFFFF"/>
                </a:solidFill>
                <a:latin typeface="+mj-lt"/>
              </a:rPr>
              <a:t> </a:t>
            </a:r>
            <a:r>
              <a:rPr lang="en-US" sz="2000" dirty="0" err="1">
                <a:solidFill>
                  <a:srgbClr val="FFFFFF"/>
                </a:solidFill>
                <a:latin typeface="+mj-lt"/>
              </a:rPr>
              <a:t>konusunda</a:t>
            </a:r>
            <a:r>
              <a:rPr lang="en-US" sz="2000" dirty="0">
                <a:solidFill>
                  <a:srgbClr val="FFFFFF"/>
                </a:solidFill>
                <a:latin typeface="+mj-lt"/>
              </a:rPr>
              <a:t> </a:t>
            </a:r>
            <a:r>
              <a:rPr lang="en-US" sz="2000" dirty="0" err="1">
                <a:solidFill>
                  <a:srgbClr val="FFFFFF"/>
                </a:solidFill>
                <a:latin typeface="+mj-lt"/>
              </a:rPr>
              <a:t>farkındalık</a:t>
            </a:r>
            <a:r>
              <a:rPr lang="en-US" sz="2000" dirty="0">
                <a:solidFill>
                  <a:srgbClr val="FFFFFF"/>
                </a:solidFill>
                <a:latin typeface="+mj-lt"/>
              </a:rPr>
              <a:t> </a:t>
            </a:r>
            <a:r>
              <a:rPr lang="en-US" sz="2000" dirty="0" err="1">
                <a:solidFill>
                  <a:srgbClr val="FFFFFF"/>
                </a:solidFill>
                <a:latin typeface="+mj-lt"/>
              </a:rPr>
              <a:t>yaratmak</a:t>
            </a:r>
            <a:r>
              <a:rPr lang="en-US" sz="2000" dirty="0">
                <a:solidFill>
                  <a:srgbClr val="FFFFFF"/>
                </a:solidFill>
                <a:latin typeface="+mj-lt"/>
              </a:rPr>
              <a:t> </a:t>
            </a:r>
            <a:r>
              <a:rPr lang="en-US" sz="2000" dirty="0" err="1">
                <a:solidFill>
                  <a:srgbClr val="FFFFFF"/>
                </a:solidFill>
                <a:latin typeface="+mj-lt"/>
              </a:rPr>
              <a:t>adına</a:t>
            </a:r>
            <a:r>
              <a:rPr lang="en-US" sz="2000" dirty="0">
                <a:solidFill>
                  <a:srgbClr val="FFFFFF"/>
                </a:solidFill>
                <a:latin typeface="+mj-lt"/>
              </a:rPr>
              <a:t> </a:t>
            </a:r>
            <a:r>
              <a:rPr lang="tr-TR" sz="2000" dirty="0">
                <a:solidFill>
                  <a:srgbClr val="FFFFFF"/>
                </a:solidFill>
                <a:latin typeface="+mj-lt"/>
              </a:rPr>
              <a:t>aktiviteler düzenleriz.</a:t>
            </a:r>
            <a:endParaRPr lang="en-US" sz="2000" dirty="0">
              <a:solidFill>
                <a:srgbClr val="FFFFFF"/>
              </a:solidFill>
              <a:latin typeface="+mj-lt"/>
            </a:endParaRPr>
          </a:p>
          <a:p>
            <a:pPr marL="0" indent="0">
              <a:buNone/>
            </a:pPr>
            <a:r>
              <a:rPr lang="en-US" sz="2000" dirty="0">
                <a:solidFill>
                  <a:srgbClr val="FFFFFF"/>
                </a:solidFill>
                <a:latin typeface="+mj-lt"/>
              </a:rPr>
              <a:t>• </a:t>
            </a:r>
            <a:r>
              <a:rPr lang="en-US" sz="2000" dirty="0" err="1">
                <a:solidFill>
                  <a:srgbClr val="FFFFFF"/>
                </a:solidFill>
                <a:latin typeface="+mj-lt"/>
              </a:rPr>
              <a:t>Çocuklar</a:t>
            </a:r>
            <a:r>
              <a:rPr lang="en-US" sz="2000" dirty="0">
                <a:solidFill>
                  <a:srgbClr val="FFFFFF"/>
                </a:solidFill>
                <a:latin typeface="+mj-lt"/>
              </a:rPr>
              <a:t> </a:t>
            </a:r>
            <a:r>
              <a:rPr lang="en-US" sz="2000" dirty="0" err="1">
                <a:solidFill>
                  <a:srgbClr val="FFFFFF"/>
                </a:solidFill>
                <a:latin typeface="+mj-lt"/>
              </a:rPr>
              <a:t>ile</a:t>
            </a:r>
            <a:r>
              <a:rPr lang="en-US" sz="2000" dirty="0">
                <a:solidFill>
                  <a:srgbClr val="FFFFFF"/>
                </a:solidFill>
                <a:latin typeface="+mj-lt"/>
              </a:rPr>
              <a:t> </a:t>
            </a:r>
            <a:r>
              <a:rPr lang="en-US" sz="2000" dirty="0" err="1">
                <a:solidFill>
                  <a:srgbClr val="FFFFFF"/>
                </a:solidFill>
                <a:latin typeface="+mj-lt"/>
              </a:rPr>
              <a:t>ilgili</a:t>
            </a:r>
            <a:r>
              <a:rPr lang="en-US" sz="2000" dirty="0">
                <a:solidFill>
                  <a:srgbClr val="FFFFFF"/>
                </a:solidFill>
                <a:latin typeface="+mj-lt"/>
              </a:rPr>
              <a:t> </a:t>
            </a:r>
            <a:r>
              <a:rPr lang="en-US" sz="2000" dirty="0" err="1">
                <a:solidFill>
                  <a:srgbClr val="FFFFFF"/>
                </a:solidFill>
                <a:latin typeface="+mj-lt"/>
              </a:rPr>
              <a:t>şüpheli</a:t>
            </a:r>
            <a:r>
              <a:rPr lang="en-US" sz="2000" dirty="0">
                <a:solidFill>
                  <a:srgbClr val="FFFFFF"/>
                </a:solidFill>
                <a:latin typeface="+mj-lt"/>
              </a:rPr>
              <a:t> </a:t>
            </a:r>
            <a:r>
              <a:rPr lang="en-US" sz="2000" dirty="0" err="1">
                <a:solidFill>
                  <a:srgbClr val="FFFFFF"/>
                </a:solidFill>
                <a:latin typeface="+mj-lt"/>
              </a:rPr>
              <a:t>eylemlere</a:t>
            </a:r>
            <a:r>
              <a:rPr lang="en-US" sz="2000" dirty="0">
                <a:solidFill>
                  <a:srgbClr val="FFFFFF"/>
                </a:solidFill>
                <a:latin typeface="+mj-lt"/>
              </a:rPr>
              <a:t> </a:t>
            </a:r>
            <a:r>
              <a:rPr lang="en-US" sz="2000" dirty="0" err="1">
                <a:solidFill>
                  <a:srgbClr val="FFFFFF"/>
                </a:solidFill>
                <a:latin typeface="+mj-lt"/>
              </a:rPr>
              <a:t>şahit</a:t>
            </a:r>
            <a:r>
              <a:rPr lang="en-US" sz="2000" dirty="0">
                <a:solidFill>
                  <a:srgbClr val="FFFFFF"/>
                </a:solidFill>
                <a:latin typeface="+mj-lt"/>
              </a:rPr>
              <a:t> </a:t>
            </a:r>
            <a:r>
              <a:rPr lang="en-US" sz="2000" dirty="0" err="1">
                <a:solidFill>
                  <a:srgbClr val="FFFFFF"/>
                </a:solidFill>
                <a:latin typeface="+mj-lt"/>
              </a:rPr>
              <a:t>olduğumuzda</a:t>
            </a:r>
            <a:r>
              <a:rPr lang="en-US" sz="2000" dirty="0">
                <a:solidFill>
                  <a:srgbClr val="FFFFFF"/>
                </a:solidFill>
                <a:latin typeface="+mj-lt"/>
              </a:rPr>
              <a:t> </a:t>
            </a:r>
            <a:r>
              <a:rPr lang="en-US" sz="2000" dirty="0" err="1">
                <a:solidFill>
                  <a:srgbClr val="FFFFFF"/>
                </a:solidFill>
                <a:latin typeface="+mj-lt"/>
              </a:rPr>
              <a:t>öncelikle</a:t>
            </a:r>
            <a:r>
              <a:rPr lang="en-US" sz="2000" dirty="0">
                <a:solidFill>
                  <a:srgbClr val="FFFFFF"/>
                </a:solidFill>
                <a:latin typeface="+mj-lt"/>
              </a:rPr>
              <a:t> </a:t>
            </a:r>
            <a:r>
              <a:rPr lang="en-US" sz="2000" dirty="0" err="1">
                <a:solidFill>
                  <a:srgbClr val="FFFFFF"/>
                </a:solidFill>
                <a:latin typeface="+mj-lt"/>
              </a:rPr>
              <a:t>kurum</a:t>
            </a:r>
            <a:r>
              <a:rPr lang="en-US" sz="2000" dirty="0">
                <a:solidFill>
                  <a:srgbClr val="FFFFFF"/>
                </a:solidFill>
                <a:latin typeface="+mj-lt"/>
              </a:rPr>
              <a:t> </a:t>
            </a:r>
            <a:r>
              <a:rPr lang="en-US" sz="2000" dirty="0" err="1">
                <a:solidFill>
                  <a:srgbClr val="FFFFFF"/>
                </a:solidFill>
                <a:latin typeface="+mj-lt"/>
              </a:rPr>
              <a:t>yönetimine</a:t>
            </a:r>
            <a:r>
              <a:rPr lang="en-US" sz="2000" dirty="0">
                <a:solidFill>
                  <a:srgbClr val="FFFFFF"/>
                </a:solidFill>
                <a:latin typeface="+mj-lt"/>
              </a:rPr>
              <a:t> </a:t>
            </a:r>
            <a:r>
              <a:rPr lang="en-US" sz="2000" dirty="0" err="1">
                <a:solidFill>
                  <a:srgbClr val="FFFFFF"/>
                </a:solidFill>
                <a:latin typeface="+mj-lt"/>
              </a:rPr>
              <a:t>bilgi</a:t>
            </a:r>
            <a:r>
              <a:rPr lang="en-US" sz="2000" dirty="0">
                <a:solidFill>
                  <a:srgbClr val="FFFFFF"/>
                </a:solidFill>
                <a:latin typeface="+mj-lt"/>
              </a:rPr>
              <a:t> </a:t>
            </a:r>
            <a:r>
              <a:rPr lang="en-US" sz="2000" dirty="0" err="1">
                <a:solidFill>
                  <a:srgbClr val="FFFFFF"/>
                </a:solidFill>
                <a:latin typeface="+mj-lt"/>
              </a:rPr>
              <a:t>verir</a:t>
            </a:r>
            <a:r>
              <a:rPr lang="en-US" sz="2000" dirty="0">
                <a:solidFill>
                  <a:srgbClr val="FFFFFF"/>
                </a:solidFill>
                <a:latin typeface="+mj-lt"/>
              </a:rPr>
              <a:t>, </a:t>
            </a:r>
            <a:r>
              <a:rPr lang="en-US" sz="2000" dirty="0" err="1">
                <a:solidFill>
                  <a:srgbClr val="FFFFFF"/>
                </a:solidFill>
                <a:latin typeface="+mj-lt"/>
              </a:rPr>
              <a:t>gerekli</a:t>
            </a:r>
            <a:r>
              <a:rPr lang="en-US" sz="2000" dirty="0">
                <a:solidFill>
                  <a:srgbClr val="FFFFFF"/>
                </a:solidFill>
                <a:latin typeface="+mj-lt"/>
              </a:rPr>
              <a:t> </a:t>
            </a:r>
            <a:r>
              <a:rPr lang="en-US" sz="2000" dirty="0" err="1">
                <a:solidFill>
                  <a:srgbClr val="FFFFFF"/>
                </a:solidFill>
                <a:latin typeface="+mj-lt"/>
              </a:rPr>
              <a:t>görülen</a:t>
            </a:r>
            <a:r>
              <a:rPr lang="en-US" sz="2000" dirty="0">
                <a:solidFill>
                  <a:srgbClr val="FFFFFF"/>
                </a:solidFill>
                <a:latin typeface="+mj-lt"/>
              </a:rPr>
              <a:t> </a:t>
            </a:r>
            <a:r>
              <a:rPr lang="en-US" sz="2000" dirty="0" err="1">
                <a:solidFill>
                  <a:srgbClr val="FFFFFF"/>
                </a:solidFill>
                <a:latin typeface="+mj-lt"/>
              </a:rPr>
              <a:t>durumlarda</a:t>
            </a:r>
            <a:r>
              <a:rPr lang="en-US" sz="2000" dirty="0">
                <a:solidFill>
                  <a:srgbClr val="FFFFFF"/>
                </a:solidFill>
                <a:latin typeface="+mj-lt"/>
              </a:rPr>
              <a:t> </a:t>
            </a:r>
            <a:r>
              <a:rPr lang="en-US" sz="2000" dirty="0" err="1">
                <a:solidFill>
                  <a:srgbClr val="FFFFFF"/>
                </a:solidFill>
                <a:latin typeface="+mj-lt"/>
              </a:rPr>
              <a:t>resmi</a:t>
            </a:r>
            <a:r>
              <a:rPr lang="en-US" sz="2000" dirty="0">
                <a:solidFill>
                  <a:srgbClr val="FFFFFF"/>
                </a:solidFill>
                <a:latin typeface="+mj-lt"/>
              </a:rPr>
              <a:t> </a:t>
            </a:r>
            <a:r>
              <a:rPr lang="en-US" sz="2000" dirty="0" err="1">
                <a:solidFill>
                  <a:srgbClr val="FFFFFF"/>
                </a:solidFill>
                <a:latin typeface="+mj-lt"/>
              </a:rPr>
              <a:t>kuruluşlardan</a:t>
            </a:r>
            <a:r>
              <a:rPr lang="en-US" sz="2000" dirty="0">
                <a:solidFill>
                  <a:srgbClr val="FFFFFF"/>
                </a:solidFill>
                <a:latin typeface="+mj-lt"/>
              </a:rPr>
              <a:t> </a:t>
            </a:r>
            <a:r>
              <a:rPr lang="en-US" sz="2000" dirty="0" err="1">
                <a:solidFill>
                  <a:srgbClr val="FFFFFF"/>
                </a:solidFill>
                <a:latin typeface="+mj-lt"/>
              </a:rPr>
              <a:t>yardım</a:t>
            </a:r>
            <a:r>
              <a:rPr lang="en-US" sz="2000" dirty="0">
                <a:solidFill>
                  <a:srgbClr val="FFFFFF"/>
                </a:solidFill>
                <a:latin typeface="+mj-lt"/>
              </a:rPr>
              <a:t> </a:t>
            </a:r>
            <a:r>
              <a:rPr lang="en-US" sz="2000" dirty="0" err="1">
                <a:solidFill>
                  <a:srgbClr val="FFFFFF"/>
                </a:solidFill>
                <a:latin typeface="+mj-lt"/>
              </a:rPr>
              <a:t>isteriz</a:t>
            </a:r>
            <a:r>
              <a:rPr lang="en-US" sz="2000" dirty="0">
                <a:solidFill>
                  <a:srgbClr val="FFFFFF"/>
                </a:solidFill>
                <a:latin typeface="+mj-lt"/>
              </a:rPr>
              <a:t>.</a:t>
            </a:r>
            <a:endParaRPr lang="en-US" sz="2000" dirty="0">
              <a:solidFill>
                <a:srgbClr val="FFFFFF"/>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p:cNvPicPr>
            <a:picLocks noChangeAspect="1"/>
          </p:cNvPicPr>
          <p:nvPr/>
        </p:nvPicPr>
        <p:blipFill rotWithShape="1">
          <a:blip r:embed="rId1">
            <a:alphaModFix amt="35000"/>
          </a:blip>
          <a:srcRect t="15413"/>
          <a:stretch>
            <a:fillRect/>
          </a:stretch>
        </p:blipFill>
        <p:spPr>
          <a:xfrm>
            <a:off x="0" y="-95885"/>
            <a:ext cx="11961495" cy="6858000"/>
          </a:xfrm>
          <a:prstGeom prst="rect">
            <a:avLst/>
          </a:prstGeom>
        </p:spPr>
      </p:pic>
      <p:sp>
        <p:nvSpPr>
          <p:cNvPr id="2" name="Title 1"/>
          <p:cNvSpPr>
            <a:spLocks noGrp="1"/>
          </p:cNvSpPr>
          <p:nvPr>
            <p:ph type="title"/>
          </p:nvPr>
        </p:nvSpPr>
        <p:spPr>
          <a:xfrm>
            <a:off x="269875" y="2778125"/>
            <a:ext cx="4389120" cy="2118360"/>
          </a:xfrm>
        </p:spPr>
        <p:txBody>
          <a:bodyPr>
            <a:normAutofit fontScale="90000"/>
          </a:bodyPr>
          <a:lstStyle/>
          <a:p>
            <a:pPr algn="l"/>
            <a:r>
              <a:rPr lang="en-US" sz="5400" b="1">
                <a:ln w="22225">
                  <a:solidFill>
                    <a:srgbClr val="FFFFFF"/>
                  </a:solidFill>
                </a:ln>
                <a:noFill/>
              </a:rPr>
              <a:t>ÇEVRE DOSTU UYGULAMALAR</a:t>
            </a:r>
            <a:br>
              <a:rPr lang="en-US" sz="7400" b="1">
                <a:ln w="22225">
                  <a:solidFill>
                    <a:srgbClr val="FFFFFF"/>
                  </a:solidFill>
                </a:ln>
                <a:noFill/>
              </a:rPr>
            </a:br>
            <a:endParaRPr lang="en-US" sz="7400" b="1">
              <a:ln w="22225">
                <a:solidFill>
                  <a:srgbClr val="FFFFFF"/>
                </a:solidFill>
              </a:ln>
              <a:noFill/>
            </a:endParaRPr>
          </a:p>
        </p:txBody>
      </p:sp>
      <p:cxnSp>
        <p:nvCxnSpPr>
          <p:cNvPr id="23" name="Straight Connector 19"/>
          <p:cNvCxnSpPr>
            <a:cxnSpLocks noGrp="1" noRot="1" noChangeAspect="1" noMove="1" noResize="1" noEditPoints="1" noAdjustHandles="1" noChangeArrowheads="1" noChangeShapeType="1"/>
          </p:cNvCxnSpPr>
          <p:nvPr/>
        </p:nvCxnSpPr>
        <p:spPr>
          <a:xfrm>
            <a:off x="44811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671388" y="1166843"/>
            <a:ext cx="5012806" cy="1380414"/>
          </a:xfrm>
          <a:prstGeom prst="rect">
            <a:avLst/>
          </a:prstGeom>
        </p:spPr>
        <p:txBody>
          <a:bodyPr wrap="square">
            <a:spAutoFit/>
          </a:bodyPr>
          <a:lstStyle/>
          <a:p>
            <a:endParaRPr lang="en-US" sz="1600" dirty="0">
              <a:latin typeface="+mj-lt"/>
            </a:endParaRPr>
          </a:p>
        </p:txBody>
      </p:sp>
      <p:graphicFrame>
        <p:nvGraphicFramePr>
          <p:cNvPr id="13" name="Content Placeholder 2"/>
          <p:cNvGraphicFramePr>
            <a:graphicFrameLocks noGrp="1"/>
          </p:cNvGraphicFramePr>
          <p:nvPr>
            <p:ph idx="1"/>
          </p:nvPr>
        </p:nvGraphicFramePr>
        <p:xfrm>
          <a:off x="4659630" y="426720"/>
          <a:ext cx="7252970" cy="6178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p:cNvSpPr txBox="1"/>
          <p:nvPr/>
        </p:nvSpPr>
        <p:spPr>
          <a:xfrm>
            <a:off x="4659630" y="4697730"/>
            <a:ext cx="7409815" cy="2160270"/>
          </a:xfrm>
          <a:prstGeom prst="rect">
            <a:avLst/>
          </a:prstGeom>
          <a:noFill/>
        </p:spPr>
        <p:txBody>
          <a:bodyPr wrap="square" rtlCol="0">
            <a:noAutofit/>
          </a:bodyPr>
          <a:p>
            <a:r>
              <a:rPr lang="tr-TR" altLang="en-US" sz="2200"/>
              <a:t>A+ enerji sınıfı elektronik cihazlar kullanılmaktadır</a:t>
            </a:r>
            <a:endParaRPr lang="tr-TR" altLang="en-US" sz="2200"/>
          </a:p>
          <a:p>
            <a:endParaRPr lang="tr-TR" altLang="en-US" sz="2200"/>
          </a:p>
          <a:p>
            <a:r>
              <a:rPr lang="tr-TR" altLang="en-US" sz="2200"/>
              <a:t>Led aydınlatma oranı %100 seviyesindedir</a:t>
            </a:r>
            <a:endParaRPr lang="tr-TR" altLang="en-US" sz="2200"/>
          </a:p>
          <a:p>
            <a:endParaRPr lang="tr-TR" altLang="en-US" sz="2200"/>
          </a:p>
          <a:p>
            <a:r>
              <a:rPr lang="tr-TR" altLang="en-US" sz="2200"/>
              <a:t>Odalarda enerji ve su tasarrufu görselleri uygulanmaktadır</a:t>
            </a:r>
            <a:endParaRPr lang="tr-TR" altLang="en-US" sz="2200"/>
          </a:p>
        </p:txBody>
      </p:sp>
      <p:sp>
        <p:nvSpPr>
          <p:cNvPr id="5" name="Text Box 4"/>
          <p:cNvSpPr txBox="1"/>
          <p:nvPr/>
        </p:nvSpPr>
        <p:spPr>
          <a:xfrm>
            <a:off x="4659630" y="546735"/>
            <a:ext cx="7851140" cy="2000250"/>
          </a:xfrm>
          <a:prstGeom prst="rect">
            <a:avLst/>
          </a:prstGeom>
          <a:noFill/>
        </p:spPr>
        <p:txBody>
          <a:bodyPr wrap="square" rtlCol="0" anchor="t">
            <a:noAutofit/>
          </a:bodyPr>
          <a:p>
            <a:pPr lvl="0">
              <a:lnSpc>
                <a:spcPct val="100000"/>
              </a:lnSpc>
              <a:spcBef>
                <a:spcPct val="0"/>
              </a:spcBef>
              <a:spcAft>
                <a:spcPct val="35000"/>
              </a:spcAft>
            </a:pPr>
            <a:r>
              <a:rPr lang="tr-TR" altLang="en-US" sz="2200" dirty="0">
                <a:sym typeface="+mn-ea"/>
              </a:rPr>
              <a:t>Yenilebilir gıda atıkları sokak hayvanlarına mama olarak verilmektedir</a:t>
            </a:r>
            <a:endParaRPr lang="tr-TR" altLang="en-US" sz="2200" dirty="0">
              <a:sym typeface="+mn-ea"/>
            </a:endParaRPr>
          </a:p>
          <a:p>
            <a:pPr lvl="0">
              <a:lnSpc>
                <a:spcPct val="100000"/>
              </a:lnSpc>
              <a:spcBef>
                <a:spcPct val="0"/>
              </a:spcBef>
              <a:spcAft>
                <a:spcPct val="35000"/>
              </a:spcAft>
            </a:pPr>
            <a:endParaRPr lang="tr-TR" altLang="en-US" sz="2200" dirty="0">
              <a:sym typeface="+mn-ea"/>
            </a:endParaRPr>
          </a:p>
          <a:p>
            <a:pPr lvl="0">
              <a:lnSpc>
                <a:spcPct val="100000"/>
              </a:lnSpc>
              <a:spcBef>
                <a:spcPct val="0"/>
              </a:spcBef>
              <a:spcAft>
                <a:spcPct val="35000"/>
              </a:spcAft>
            </a:pPr>
            <a:r>
              <a:rPr lang="tr-TR" altLang="en-US" sz="2200" dirty="0">
                <a:sym typeface="+mn-ea"/>
              </a:rPr>
              <a:t>Tasarruflu duş başlıkları kullanılmaktadır</a:t>
            </a:r>
            <a:endParaRPr lang="tr-TR" altLang="en-US" sz="2200" dirty="0">
              <a:sym typeface="+mn-ea"/>
            </a:endParaRPr>
          </a:p>
          <a:p>
            <a:pPr lvl="0">
              <a:lnSpc>
                <a:spcPct val="100000"/>
              </a:lnSpc>
              <a:spcBef>
                <a:spcPct val="0"/>
              </a:spcBef>
              <a:spcAft>
                <a:spcPct val="35000"/>
              </a:spcAft>
            </a:pPr>
            <a:endParaRPr lang="tr-TR" altLang="en-US" sz="2200" dirty="0">
              <a:sym typeface="+mn-ea"/>
            </a:endParaRPr>
          </a:p>
        </p:txBody>
      </p:sp>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0" name="Rectangle 103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t="7028" r="22085" b="625"/>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1041"/>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4645" y="772160"/>
            <a:ext cx="5433060" cy="5270500"/>
          </a:xfrm>
        </p:spPr>
        <p:txBody>
          <a:bodyPr vert="horz" lIns="91440" tIns="45720" rIns="91440" bIns="45720" rtlCol="0" anchor="b">
            <a:normAutofit fontScale="90000"/>
          </a:bodyPr>
          <a:lstStyle/>
          <a:p>
            <a:pPr fontAlgn="base"/>
            <a:r>
              <a:rPr lang="en-US" sz="2465" b="1" dirty="0">
                <a:solidFill>
                  <a:schemeClr val="bg1"/>
                </a:solidFill>
              </a:rPr>
              <a:t>PERSONEL VE ÇALIŞMA HAYATI</a:t>
            </a:r>
            <a:br>
              <a:rPr lang="en-US" sz="2465" b="1" dirty="0">
                <a:solidFill>
                  <a:schemeClr val="bg1"/>
                </a:solidFill>
              </a:rPr>
            </a:br>
            <a:br>
              <a:rPr lang="en-US" sz="2220" b="1" dirty="0">
                <a:solidFill>
                  <a:schemeClr val="bg1"/>
                </a:solidFill>
              </a:rPr>
            </a:br>
            <a:br>
              <a:rPr lang="en-US" sz="2220" b="1" dirty="0">
                <a:solidFill>
                  <a:schemeClr val="bg1"/>
                </a:solidFill>
              </a:rPr>
            </a:br>
            <a:r>
              <a:rPr lang="tr-TR" altLang="en-US" sz="2220" b="1" dirty="0">
                <a:solidFill>
                  <a:schemeClr val="bg1"/>
                </a:solidFill>
              </a:rPr>
              <a:t>KAIPO Alaçatı 2025 yılında 2 kadın, 10 erkek olmak üzere toplam 12 </a:t>
            </a:r>
            <a:r>
              <a:rPr lang="en-US" sz="2220" b="1" dirty="0" err="1">
                <a:solidFill>
                  <a:schemeClr val="bg1"/>
                </a:solidFill>
              </a:rPr>
              <a:t>personelle</a:t>
            </a:r>
            <a:r>
              <a:rPr lang="en-US" sz="2220" b="1" dirty="0">
                <a:solidFill>
                  <a:schemeClr val="bg1"/>
                </a:solidFill>
              </a:rPr>
              <a:t> </a:t>
            </a:r>
            <a:r>
              <a:rPr lang="en-US" sz="2220" b="1" dirty="0" err="1">
                <a:solidFill>
                  <a:schemeClr val="bg1"/>
                </a:solidFill>
              </a:rPr>
              <a:t>hizmet</a:t>
            </a:r>
            <a:r>
              <a:rPr lang="en-US" sz="2220" b="1" dirty="0">
                <a:solidFill>
                  <a:schemeClr val="bg1"/>
                </a:solidFill>
              </a:rPr>
              <a:t> </a:t>
            </a:r>
            <a:r>
              <a:rPr lang="en-US" sz="2220" b="1" dirty="0" err="1">
                <a:solidFill>
                  <a:schemeClr val="bg1"/>
                </a:solidFill>
              </a:rPr>
              <a:t>vermekte</a:t>
            </a:r>
            <a:r>
              <a:rPr lang="tr-TR" altLang="en-US" sz="2220" b="1" dirty="0" err="1">
                <a:solidFill>
                  <a:schemeClr val="bg1"/>
                </a:solidFill>
              </a:rPr>
              <a:t>dir.</a:t>
            </a:r>
            <a:br>
              <a:rPr lang="tr-TR" altLang="en-US" sz="2220" b="1" dirty="0" err="1">
                <a:solidFill>
                  <a:schemeClr val="bg1"/>
                </a:solidFill>
              </a:rPr>
            </a:br>
            <a:br>
              <a:rPr lang="en-US" sz="2220" b="1" dirty="0">
                <a:solidFill>
                  <a:schemeClr val="bg1"/>
                </a:solidFill>
              </a:rPr>
            </a:br>
            <a:r>
              <a:rPr lang="en-US" sz="2220" b="1" dirty="0" err="1">
                <a:solidFill>
                  <a:schemeClr val="bg1"/>
                </a:solidFill>
              </a:rPr>
              <a:t>Personeller</a:t>
            </a:r>
            <a:r>
              <a:rPr lang="en-US" sz="2220" b="1" dirty="0">
                <a:solidFill>
                  <a:schemeClr val="bg1"/>
                </a:solidFill>
              </a:rPr>
              <a:t> </a:t>
            </a:r>
            <a:r>
              <a:rPr lang="en-US" sz="2220" b="1" dirty="0" err="1">
                <a:solidFill>
                  <a:schemeClr val="bg1"/>
                </a:solidFill>
              </a:rPr>
              <a:t>Sürdürülebilir</a:t>
            </a:r>
            <a:r>
              <a:rPr lang="en-US" sz="2220" b="1" dirty="0">
                <a:solidFill>
                  <a:schemeClr val="bg1"/>
                </a:solidFill>
              </a:rPr>
              <a:t> </a:t>
            </a:r>
            <a:r>
              <a:rPr lang="en-US" sz="2220" b="1" dirty="0" err="1">
                <a:solidFill>
                  <a:schemeClr val="bg1"/>
                </a:solidFill>
              </a:rPr>
              <a:t>Turizm,</a:t>
            </a:r>
            <a:r>
              <a:rPr lang="tr-TR" altLang="en-US" sz="2220" b="1" dirty="0" err="1">
                <a:solidFill>
                  <a:schemeClr val="bg1"/>
                </a:solidFill>
              </a:rPr>
              <a:t>Çevre </a:t>
            </a:r>
            <a:r>
              <a:rPr lang="en-US" sz="2220" b="1" dirty="0" err="1">
                <a:solidFill>
                  <a:schemeClr val="bg1"/>
                </a:solidFill>
              </a:rPr>
              <a:t>Atık</a:t>
            </a:r>
            <a:r>
              <a:rPr lang="en-US" sz="2220" b="1" dirty="0">
                <a:solidFill>
                  <a:schemeClr val="bg1"/>
                </a:solidFill>
              </a:rPr>
              <a:t> </a:t>
            </a:r>
            <a:r>
              <a:rPr lang="en-US" sz="2220" b="1" dirty="0" err="1">
                <a:solidFill>
                  <a:schemeClr val="bg1"/>
                </a:solidFill>
              </a:rPr>
              <a:t>Yönetimi,</a:t>
            </a:r>
            <a:r>
              <a:rPr lang="tr-TR" altLang="en-US" sz="2220" b="1" dirty="0" err="1">
                <a:solidFill>
                  <a:schemeClr val="bg1"/>
                </a:solidFill>
              </a:rPr>
              <a:t> Sürdürülebilirlik Politikaları, Biyoçeşitlilik, Çocuk Hakları,</a:t>
            </a:r>
            <a:r>
              <a:rPr lang="en-US" sz="2220" b="1" dirty="0" err="1">
                <a:solidFill>
                  <a:schemeClr val="bg1"/>
                </a:solidFill>
              </a:rPr>
              <a:t>Oryantasyon</a:t>
            </a:r>
            <a:r>
              <a:rPr lang="tr-TR" altLang="en-US" sz="2220" b="1" dirty="0" err="1">
                <a:solidFill>
                  <a:schemeClr val="bg1"/>
                </a:solidFill>
              </a:rPr>
              <a:t>, İlkyardım, Temel İş Sağlığı Güvenliği ve Hijyen </a:t>
            </a:r>
            <a:r>
              <a:rPr lang="en-US" sz="2220" b="1" dirty="0" err="1">
                <a:solidFill>
                  <a:schemeClr val="bg1"/>
                </a:solidFill>
              </a:rPr>
              <a:t>eğitimlerini</a:t>
            </a:r>
            <a:r>
              <a:rPr lang="en-US" sz="2220" b="1" dirty="0">
                <a:solidFill>
                  <a:schemeClr val="bg1"/>
                </a:solidFill>
              </a:rPr>
              <a:t> </a:t>
            </a:r>
            <a:r>
              <a:rPr lang="tr-TR" altLang="en-US" sz="2220" b="1" dirty="0">
                <a:solidFill>
                  <a:schemeClr val="bg1"/>
                </a:solidFill>
              </a:rPr>
              <a:t>başarıyla </a:t>
            </a:r>
            <a:r>
              <a:rPr lang="en-US" sz="2220" b="1" dirty="0" err="1">
                <a:solidFill>
                  <a:schemeClr val="bg1"/>
                </a:solidFill>
              </a:rPr>
              <a:t>tamamlamış</a:t>
            </a:r>
            <a:r>
              <a:rPr lang="tr-TR" altLang="en-US" sz="2220" b="1" dirty="0" err="1">
                <a:solidFill>
                  <a:schemeClr val="bg1"/>
                </a:solidFill>
              </a:rPr>
              <a:t> olup i</a:t>
            </a:r>
            <a:r>
              <a:rPr lang="en-US" sz="2220" b="1" dirty="0" err="1">
                <a:solidFill>
                  <a:schemeClr val="bg1"/>
                </a:solidFill>
              </a:rPr>
              <a:t>ş</a:t>
            </a:r>
            <a:r>
              <a:rPr lang="en-US" sz="2220" b="1" dirty="0">
                <a:solidFill>
                  <a:schemeClr val="bg1"/>
                </a:solidFill>
              </a:rPr>
              <a:t> </a:t>
            </a:r>
            <a:r>
              <a:rPr lang="en-US" sz="2220" b="1" dirty="0" err="1">
                <a:solidFill>
                  <a:schemeClr val="bg1"/>
                </a:solidFill>
              </a:rPr>
              <a:t>kanunu</a:t>
            </a:r>
            <a:r>
              <a:rPr lang="en-US" sz="2220" b="1" dirty="0">
                <a:solidFill>
                  <a:schemeClr val="bg1"/>
                </a:solidFill>
              </a:rPr>
              <a:t> </a:t>
            </a:r>
            <a:r>
              <a:rPr lang="en-US" sz="2220" b="1" dirty="0" err="1">
                <a:solidFill>
                  <a:schemeClr val="bg1"/>
                </a:solidFill>
              </a:rPr>
              <a:t>hükümlerince</a:t>
            </a:r>
            <a:r>
              <a:rPr lang="en-US" sz="2220" b="1" dirty="0">
                <a:solidFill>
                  <a:schemeClr val="bg1"/>
                </a:solidFill>
              </a:rPr>
              <a:t> </a:t>
            </a:r>
            <a:r>
              <a:rPr lang="en-US" sz="2220" b="1" dirty="0" err="1">
                <a:solidFill>
                  <a:schemeClr val="bg1"/>
                </a:solidFill>
              </a:rPr>
              <a:t>gerekli</a:t>
            </a:r>
            <a:r>
              <a:rPr lang="en-US" sz="2220" b="1" dirty="0">
                <a:solidFill>
                  <a:schemeClr val="bg1"/>
                </a:solidFill>
              </a:rPr>
              <a:t> </a:t>
            </a:r>
            <a:r>
              <a:rPr lang="en-US" sz="2220" b="1" dirty="0" err="1">
                <a:solidFill>
                  <a:schemeClr val="bg1"/>
                </a:solidFill>
              </a:rPr>
              <a:t>tüm</a:t>
            </a:r>
            <a:r>
              <a:rPr lang="en-US" sz="2220" b="1" dirty="0">
                <a:solidFill>
                  <a:schemeClr val="bg1"/>
                </a:solidFill>
              </a:rPr>
              <a:t> </a:t>
            </a:r>
            <a:r>
              <a:rPr lang="en-US" sz="2220" b="1" dirty="0" err="1">
                <a:solidFill>
                  <a:schemeClr val="bg1"/>
                </a:solidFill>
              </a:rPr>
              <a:t>yasal</a:t>
            </a:r>
            <a:r>
              <a:rPr lang="en-US" sz="2220" b="1" dirty="0">
                <a:solidFill>
                  <a:schemeClr val="bg1"/>
                </a:solidFill>
              </a:rPr>
              <a:t> </a:t>
            </a:r>
            <a:r>
              <a:rPr lang="en-US" sz="2220" b="1" dirty="0" err="1">
                <a:solidFill>
                  <a:schemeClr val="bg1"/>
                </a:solidFill>
              </a:rPr>
              <a:t>şartlar</a:t>
            </a:r>
            <a:r>
              <a:rPr lang="en-US" sz="2220" b="1" dirty="0">
                <a:solidFill>
                  <a:schemeClr val="bg1"/>
                </a:solidFill>
              </a:rPr>
              <a:t> </a:t>
            </a:r>
            <a:r>
              <a:rPr lang="en-US" sz="2220" b="1" dirty="0" err="1">
                <a:solidFill>
                  <a:schemeClr val="bg1"/>
                </a:solidFill>
              </a:rPr>
              <a:t>titizlikle</a:t>
            </a:r>
            <a:r>
              <a:rPr lang="en-US" sz="2220" b="1" dirty="0">
                <a:solidFill>
                  <a:schemeClr val="bg1"/>
                </a:solidFill>
              </a:rPr>
              <a:t> </a:t>
            </a:r>
            <a:r>
              <a:rPr lang="en-US" sz="2220" b="1" dirty="0" err="1">
                <a:solidFill>
                  <a:schemeClr val="bg1"/>
                </a:solidFill>
              </a:rPr>
              <a:t>gerçekleştir</a:t>
            </a:r>
            <a:r>
              <a:rPr lang="tr-TR" altLang="en-US" sz="2220" b="1" dirty="0" err="1">
                <a:solidFill>
                  <a:schemeClr val="bg1"/>
                </a:solidFill>
              </a:rPr>
              <a:t>ilmektedir.</a:t>
            </a:r>
            <a:br>
              <a:rPr lang="tr-TR" altLang="en-US" sz="2220" b="1" dirty="0" err="1">
                <a:solidFill>
                  <a:schemeClr val="bg1"/>
                </a:solidFill>
              </a:rPr>
            </a:br>
            <a:br>
              <a:rPr lang="tr-TR" altLang="en-US" sz="2220" b="1" dirty="0" err="1">
                <a:solidFill>
                  <a:schemeClr val="bg1"/>
                </a:solidFill>
              </a:rPr>
            </a:br>
            <a:br>
              <a:rPr lang="tr-TR" altLang="en-US" sz="2220" b="1" dirty="0" err="1">
                <a:solidFill>
                  <a:schemeClr val="bg1"/>
                </a:solidFill>
              </a:rPr>
            </a:br>
            <a:br>
              <a:rPr lang="tr-TR" altLang="en-US" sz="2220" b="1" dirty="0" err="1">
                <a:solidFill>
                  <a:schemeClr val="bg1"/>
                </a:solidFill>
              </a:rPr>
            </a:br>
            <a:br>
              <a:rPr lang="tr-TR" altLang="en-US" sz="2220" b="1" dirty="0" err="1">
                <a:solidFill>
                  <a:schemeClr val="bg1"/>
                </a:solidFill>
              </a:rPr>
            </a:br>
            <a:r>
              <a:rPr lang="tr-TR" altLang="en-US" sz="2220" b="1" dirty="0" err="1">
                <a:solidFill>
                  <a:schemeClr val="bg1"/>
                </a:solidFill>
              </a:rPr>
              <a:t>2025 Kadın Personel Oranı % 17</a:t>
            </a:r>
            <a:endParaRPr lang="tr-TR" altLang="en-US" sz="2220" b="1" dirty="0" err="1">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103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p:spPr>
        <p:style>
          <a:lnRef idx="0">
            <a:srgbClr val="FFFFFF"/>
          </a:lnRef>
          <a:fillRef idx="1">
            <a:schemeClr val="accent1"/>
          </a:fillRef>
          <a:effectRef idx="0">
            <a:srgbClr val="FFFFFF"/>
          </a:effectRef>
          <a:fontRef idx="minor">
            <a:schemeClr val="lt1"/>
          </a:fontRef>
        </p:style>
        <p:txBody>
          <a:bodyPr rtlCol="0" anchor="ctr"/>
          <a:lstStyle/>
          <a:p>
            <a:pPr algn="ctr"/>
            <a:endParaRPr lang="en-US"/>
          </a:p>
        </p:txBody>
      </p:sp>
      <p:sp>
        <p:nvSpPr>
          <p:cNvPr id="1042" name="Rectangle 1041"/>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0"/>
            <a:ext cx="12191365" cy="6858635"/>
          </a:xfrm>
        </p:spPr>
        <p:txBody>
          <a:bodyPr vert="horz" lIns="91440" tIns="45720" rIns="91440" bIns="45720" rtlCol="0" anchor="b">
            <a:normAutofit/>
          </a:bodyPr>
          <a:lstStyle/>
          <a:p>
            <a:pPr fontAlgn="base"/>
            <a:r>
              <a:rPr lang="tr-TR" altLang="en-US" sz="2220" b="1" dirty="0" err="1">
                <a:solidFill>
                  <a:schemeClr val="bg1"/>
                </a:solidFill>
              </a:rPr>
              <a:t>Personel Oranları 2025</a:t>
            </a:r>
            <a:endParaRPr lang="tr-TR" altLang="en-US" sz="2220" b="1" dirty="0" err="1">
              <a:solidFill>
                <a:schemeClr val="bg1"/>
              </a:solidFill>
            </a:endParaRPr>
          </a:p>
        </p:txBody>
      </p:sp>
      <p:graphicFrame>
        <p:nvGraphicFramePr>
          <p:cNvPr id="346736043" name="Chart 1"/>
          <p:cNvGraphicFramePr/>
          <p:nvPr/>
        </p:nvGraphicFramePr>
        <p:xfrm>
          <a:off x="1317625" y="882650"/>
          <a:ext cx="9237980" cy="515683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96510" y="624205"/>
            <a:ext cx="6934200" cy="5834380"/>
          </a:xfrm>
        </p:spPr>
        <p:txBody>
          <a:bodyPr vert="horz" lIns="91440" tIns="45720" rIns="91440" bIns="45720" rtlCol="0" anchor="b">
            <a:normAutofit fontScale="90000"/>
          </a:bodyPr>
          <a:lstStyle/>
          <a:p>
            <a:pPr algn="ctr" fontAlgn="base"/>
            <a:br>
              <a:rPr lang="en-US" sz="1800" kern="1200" dirty="0">
                <a:solidFill>
                  <a:schemeClr val="bg1"/>
                </a:solidFill>
                <a:latin typeface="+mj-lt"/>
                <a:ea typeface="+mj-ea"/>
                <a:cs typeface="+mj-cs"/>
              </a:rPr>
            </a:br>
            <a:br>
              <a:rPr lang="en-US" sz="2000" kern="1200" dirty="0">
                <a:solidFill>
                  <a:schemeClr val="bg1"/>
                </a:solidFill>
                <a:latin typeface="+mj-lt"/>
                <a:ea typeface="+mj-ea"/>
                <a:cs typeface="+mj-cs"/>
              </a:rPr>
            </a:br>
            <a:r>
              <a:rPr lang="en-US" altLang="en-US" sz="2220" b="1" kern="1200" dirty="0">
                <a:solidFill>
                  <a:schemeClr val="bg1"/>
                </a:solidFill>
                <a:latin typeface="+mj-lt"/>
                <a:ea typeface="+mj-ea"/>
                <a:cs typeface="+mj-cs"/>
              </a:rPr>
              <a:t>TARİHİ, KÜLTÜREL VE D</a:t>
            </a:r>
            <a:r>
              <a:rPr lang="tr-TR" altLang="en-US" sz="2220" b="1" kern="1200" dirty="0">
                <a:solidFill>
                  <a:schemeClr val="bg1"/>
                </a:solidFill>
                <a:latin typeface="+mj-lt"/>
                <a:ea typeface="+mj-ea"/>
                <a:cs typeface="+mj-cs"/>
              </a:rPr>
              <a:t>OĞAL</a:t>
            </a:r>
            <a:r>
              <a:rPr lang="en-US" altLang="en-US" sz="2220" b="1" kern="1200" dirty="0">
                <a:solidFill>
                  <a:schemeClr val="bg1"/>
                </a:solidFill>
                <a:latin typeface="+mj-lt"/>
                <a:ea typeface="+mj-ea"/>
                <a:cs typeface="+mj-cs"/>
              </a:rPr>
              <a:t> ALANLARDA Zİ</a:t>
            </a:r>
            <a:r>
              <a:rPr lang="en-US" altLang="en-US" sz="2220" b="1" kern="1200" dirty="0">
                <a:solidFill>
                  <a:schemeClr val="bg1"/>
                </a:solidFill>
                <a:latin typeface="+mj-lt"/>
                <a:ea typeface="+mj-ea"/>
                <a:cs typeface="+mj-cs"/>
              </a:rPr>
              <a:t>YARET KURALLARI</a:t>
            </a:r>
            <a:br>
              <a:rPr lang="en-US" altLang="en-US" sz="2220" b="1" kern="1200" dirty="0">
                <a:solidFill>
                  <a:schemeClr val="bg1"/>
                </a:solidFill>
                <a:latin typeface="+mj-lt"/>
                <a:ea typeface="+mj-ea"/>
                <a:cs typeface="+mj-cs"/>
              </a:rPr>
            </a:br>
            <a:br>
              <a:rPr lang="en-US" altLang="en-US" sz="2220" b="1" kern="1200" dirty="0">
                <a:solidFill>
                  <a:schemeClr val="bg1"/>
                </a:solidFill>
                <a:latin typeface="+mj-lt"/>
                <a:ea typeface="+mj-ea"/>
                <a:cs typeface="+mj-cs"/>
              </a:rPr>
            </a:br>
            <a:br>
              <a:rPr lang="en-US" altLang="en-US" sz="222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Ziyaret edeceğiniz alanlarda as</a:t>
            </a:r>
            <a:r>
              <a:rPr lang="en-US" altLang="en-US" sz="2000" b="1" kern="1200" dirty="0">
                <a:solidFill>
                  <a:schemeClr val="bg1"/>
                </a:solidFill>
                <a:latin typeface="+mj-lt"/>
                <a:ea typeface="+mj-ea"/>
                <a:cs typeface="+mj-cs"/>
              </a:rPr>
              <a:t>ılı olan kurallara ve görevlilerin uyar</a:t>
            </a:r>
            <a:r>
              <a:rPr lang="en-US" altLang="en-US" sz="2000" b="1" kern="1200" dirty="0">
                <a:solidFill>
                  <a:schemeClr val="bg1"/>
                </a:solidFill>
                <a:latin typeface="+mj-lt"/>
                <a:ea typeface="+mj-ea"/>
                <a:cs typeface="+mj-cs"/>
              </a:rPr>
              <a:t>ılarına uyunuz.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Ziyaret edeceğ</a:t>
            </a:r>
            <a:r>
              <a:rPr lang="en-US" altLang="en-US" sz="2000" b="1" kern="1200" dirty="0">
                <a:solidFill>
                  <a:schemeClr val="bg1"/>
                </a:solidFill>
                <a:latin typeface="+mj-lt"/>
                <a:ea typeface="+mj-ea"/>
                <a:cs typeface="+mj-cs"/>
              </a:rPr>
              <a:t>iniz lokasyonun dini ve kültürel hassasiyetlerine göre ziyaretinizi gerçekleş</a:t>
            </a:r>
            <a:r>
              <a:rPr lang="en-US" altLang="en-US" sz="2000" b="1" kern="1200" dirty="0">
                <a:solidFill>
                  <a:schemeClr val="bg1"/>
                </a:solidFill>
                <a:latin typeface="+mj-lt"/>
                <a:ea typeface="+mj-ea"/>
                <a:cs typeface="+mj-cs"/>
              </a:rPr>
              <a:t>tiriniz.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a:t>
            </a:r>
            <a:r>
              <a:rPr lang="tr-TR" altLang="en-US" sz="2000" b="1" kern="1200" dirty="0">
                <a:solidFill>
                  <a:schemeClr val="bg1"/>
                </a:solidFill>
                <a:latin typeface="+mj-lt"/>
                <a:ea typeface="+mj-ea"/>
                <a:cs typeface="+mj-cs"/>
              </a:rPr>
              <a:t>C</a:t>
            </a:r>
            <a:r>
              <a:rPr lang="en-US" altLang="en-US" sz="2000" b="1" kern="1200" dirty="0">
                <a:solidFill>
                  <a:schemeClr val="bg1"/>
                </a:solidFill>
                <a:latin typeface="+mj-lt"/>
                <a:ea typeface="+mj-ea"/>
                <a:cs typeface="+mj-cs"/>
              </a:rPr>
              <a:t>ami, türbe vb. </a:t>
            </a:r>
            <a:r>
              <a:rPr lang="tr-TR" altLang="en-US" sz="2000" b="1" kern="1200" dirty="0">
                <a:solidFill>
                  <a:schemeClr val="bg1"/>
                </a:solidFill>
                <a:latin typeface="+mj-lt"/>
                <a:ea typeface="+mj-ea"/>
                <a:cs typeface="+mj-cs"/>
              </a:rPr>
              <a:t>z</a:t>
            </a:r>
            <a:r>
              <a:rPr lang="en-US" altLang="en-US" sz="2000" b="1" kern="1200" dirty="0">
                <a:solidFill>
                  <a:schemeClr val="bg1"/>
                </a:solidFill>
                <a:latin typeface="+mj-lt"/>
                <a:ea typeface="+mj-ea"/>
                <a:cs typeface="+mj-cs"/>
              </a:rPr>
              <a:t>iyaretlerinizde tesettüre uygun bir kı</a:t>
            </a:r>
            <a:r>
              <a:rPr lang="en-US" altLang="en-US" sz="2000" b="1" kern="1200" dirty="0">
                <a:solidFill>
                  <a:schemeClr val="bg1"/>
                </a:solidFill>
                <a:latin typeface="+mj-lt"/>
                <a:ea typeface="+mj-ea"/>
                <a:cs typeface="+mj-cs"/>
              </a:rPr>
              <a:t>yafet tercih ediniz, ayakkabı ile girilemeyecek alanlara, ayakkabı</a:t>
            </a:r>
            <a:r>
              <a:rPr lang="en-US" altLang="en-US" sz="2000" b="1" kern="1200" dirty="0">
                <a:solidFill>
                  <a:schemeClr val="bg1"/>
                </a:solidFill>
                <a:latin typeface="+mj-lt"/>
                <a:ea typeface="+mj-ea"/>
                <a:cs typeface="+mj-cs"/>
              </a:rPr>
              <a:t> ile girmeyiniz.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a:t>
            </a:r>
            <a:r>
              <a:rPr lang="tr-TR" altLang="en-US" sz="2000" b="1" kern="1200" dirty="0">
                <a:solidFill>
                  <a:schemeClr val="bg1"/>
                </a:solidFill>
                <a:latin typeface="+mj-lt"/>
                <a:ea typeface="+mj-ea"/>
                <a:cs typeface="+mj-cs"/>
              </a:rPr>
              <a:t>Ç</a:t>
            </a:r>
            <a:r>
              <a:rPr lang="en-US" altLang="en-US" sz="2000" b="1" kern="1200" dirty="0">
                <a:solidFill>
                  <a:schemeClr val="bg1"/>
                </a:solidFill>
                <a:latin typeface="+mj-lt"/>
                <a:ea typeface="+mj-ea"/>
                <a:cs typeface="+mj-cs"/>
              </a:rPr>
              <a:t>evre</a:t>
            </a:r>
            <a:r>
              <a:rPr lang="tr-TR" altLang="en-US" sz="2000" b="1" kern="1200" dirty="0">
                <a:solidFill>
                  <a:schemeClr val="bg1"/>
                </a:solidFill>
                <a:latin typeface="+mj-lt"/>
                <a:ea typeface="+mj-ea"/>
                <a:cs typeface="+mj-cs"/>
              </a:rPr>
              <a:t>yi </a:t>
            </a:r>
            <a:r>
              <a:rPr lang="en-US" altLang="en-US" sz="2000" b="1" kern="1200" dirty="0">
                <a:solidFill>
                  <a:schemeClr val="bg1"/>
                </a:solidFill>
                <a:latin typeface="+mj-lt"/>
                <a:ea typeface="+mj-ea"/>
                <a:cs typeface="+mj-cs"/>
              </a:rPr>
              <a:t>kirletmeyiniz, ate</a:t>
            </a:r>
            <a:r>
              <a:rPr lang="en-US" altLang="en-US" sz="2000" b="1" kern="1200" dirty="0">
                <a:solidFill>
                  <a:schemeClr val="bg1"/>
                </a:solidFill>
                <a:latin typeface="+mj-lt"/>
                <a:ea typeface="+mj-ea"/>
                <a:cs typeface="+mj-cs"/>
              </a:rPr>
              <a:t>ş</a:t>
            </a:r>
            <a:r>
              <a:rPr lang="en-US" altLang="en-US" sz="2000" b="1" kern="1200" dirty="0">
                <a:solidFill>
                  <a:schemeClr val="bg1"/>
                </a:solidFill>
                <a:latin typeface="+mj-lt"/>
                <a:ea typeface="+mj-ea"/>
                <a:cs typeface="+mj-cs"/>
              </a:rPr>
              <a:t> yakmay</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Tarihi binalara ve eserlere yaz</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 yazmay</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 ve resim </a:t>
            </a:r>
            <a:r>
              <a:rPr lang="en-US" altLang="en-US" sz="2000" b="1" kern="1200" dirty="0">
                <a:solidFill>
                  <a:schemeClr val="bg1"/>
                </a:solidFill>
                <a:latin typeface="+mj-lt"/>
                <a:ea typeface="+mj-ea"/>
                <a:cs typeface="+mj-cs"/>
              </a:rPr>
              <a:t>ç</a:t>
            </a:r>
            <a:r>
              <a:rPr lang="en-US" altLang="en-US" sz="2000" b="1" kern="1200" dirty="0">
                <a:solidFill>
                  <a:schemeClr val="bg1"/>
                </a:solidFill>
                <a:latin typeface="+mj-lt"/>
                <a:ea typeface="+mj-ea"/>
                <a:cs typeface="+mj-cs"/>
              </a:rPr>
              <a:t>izmeyiniz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Foto</a:t>
            </a:r>
            <a:r>
              <a:rPr lang="en-US" altLang="en-US" sz="2000" b="1" kern="1200" dirty="0">
                <a:solidFill>
                  <a:schemeClr val="bg1"/>
                </a:solidFill>
                <a:latin typeface="+mj-lt"/>
                <a:ea typeface="+mj-ea"/>
                <a:cs typeface="+mj-cs"/>
              </a:rPr>
              <a:t>ğ</a:t>
            </a:r>
            <a:r>
              <a:rPr lang="en-US" altLang="en-US" sz="2000" b="1" kern="1200" dirty="0">
                <a:solidFill>
                  <a:schemeClr val="bg1"/>
                </a:solidFill>
                <a:latin typeface="+mj-lt"/>
                <a:ea typeface="+mj-ea"/>
                <a:cs typeface="+mj-cs"/>
              </a:rPr>
              <a:t>raf </a:t>
            </a:r>
            <a:r>
              <a:rPr lang="en-US" altLang="en-US" sz="2000" b="1" kern="1200" dirty="0">
                <a:solidFill>
                  <a:schemeClr val="bg1"/>
                </a:solidFill>
                <a:latin typeface="+mj-lt"/>
                <a:ea typeface="+mj-ea"/>
                <a:cs typeface="+mj-cs"/>
              </a:rPr>
              <a:t>ç</a:t>
            </a:r>
            <a:r>
              <a:rPr lang="en-US" altLang="en-US" sz="2000" b="1" kern="1200" dirty="0">
                <a:solidFill>
                  <a:schemeClr val="bg1"/>
                </a:solidFill>
                <a:latin typeface="+mj-lt"/>
                <a:ea typeface="+mj-ea"/>
                <a:cs typeface="+mj-cs"/>
              </a:rPr>
              <a:t>ekilmesinin yasak oldu</a:t>
            </a:r>
            <a:r>
              <a:rPr lang="en-US" altLang="en-US" sz="2000" b="1" kern="1200" dirty="0">
                <a:solidFill>
                  <a:schemeClr val="bg1"/>
                </a:solidFill>
                <a:latin typeface="+mj-lt"/>
                <a:ea typeface="+mj-ea"/>
                <a:cs typeface="+mj-cs"/>
              </a:rPr>
              <a:t>ğ</a:t>
            </a:r>
            <a:r>
              <a:rPr lang="en-US" altLang="en-US" sz="2000" b="1" kern="1200" dirty="0">
                <a:solidFill>
                  <a:schemeClr val="bg1"/>
                </a:solidFill>
                <a:latin typeface="+mj-lt"/>
                <a:ea typeface="+mj-ea"/>
                <a:cs typeface="+mj-cs"/>
              </a:rPr>
              <a:t>u yerlerde foto</a:t>
            </a:r>
            <a:r>
              <a:rPr lang="en-US" altLang="en-US" sz="2000" b="1" kern="1200" dirty="0">
                <a:solidFill>
                  <a:schemeClr val="bg1"/>
                </a:solidFill>
                <a:latin typeface="+mj-lt"/>
                <a:ea typeface="+mj-ea"/>
                <a:cs typeface="+mj-cs"/>
              </a:rPr>
              <a:t>ğ</a:t>
            </a:r>
            <a:r>
              <a:rPr lang="en-US" altLang="en-US" sz="2000" b="1" kern="1200" dirty="0">
                <a:solidFill>
                  <a:schemeClr val="bg1"/>
                </a:solidFill>
                <a:latin typeface="+mj-lt"/>
                <a:ea typeface="+mj-ea"/>
                <a:cs typeface="+mj-cs"/>
              </a:rPr>
              <a:t>raf </a:t>
            </a:r>
            <a:r>
              <a:rPr lang="en-US" altLang="en-US" sz="2000" b="1" kern="1200" dirty="0">
                <a:solidFill>
                  <a:schemeClr val="bg1"/>
                </a:solidFill>
                <a:latin typeface="+mj-lt"/>
                <a:ea typeface="+mj-ea"/>
                <a:cs typeface="+mj-cs"/>
              </a:rPr>
              <a:t>ç</a:t>
            </a:r>
            <a:r>
              <a:rPr lang="en-US" altLang="en-US" sz="2000" b="1" kern="1200" dirty="0">
                <a:solidFill>
                  <a:schemeClr val="bg1"/>
                </a:solidFill>
                <a:latin typeface="+mj-lt"/>
                <a:ea typeface="+mj-ea"/>
                <a:cs typeface="+mj-cs"/>
              </a:rPr>
              <a:t>ekimi yapmay</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r>
              <a:rPr lang="en-US" altLang="en-US" sz="2000" b="1" kern="1200" dirty="0">
                <a:solidFill>
                  <a:schemeClr val="bg1"/>
                </a:solidFill>
                <a:latin typeface="+mj-lt"/>
                <a:ea typeface="+mj-ea"/>
                <a:cs typeface="+mj-cs"/>
              </a:rPr>
              <a:t>✓ Gezi s</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ras</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nda toplumun hassasiyetlerini dikkate al</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 ba</a:t>
            </a:r>
            <a:r>
              <a:rPr lang="en-US" altLang="en-US" sz="2000" b="1" kern="1200" dirty="0">
                <a:solidFill>
                  <a:schemeClr val="bg1"/>
                </a:solidFill>
                <a:latin typeface="+mj-lt"/>
                <a:ea typeface="+mj-ea"/>
                <a:cs typeface="+mj-cs"/>
              </a:rPr>
              <a:t>ş</a:t>
            </a:r>
            <a:r>
              <a:rPr lang="en-US" altLang="en-US" sz="2000" b="1" kern="1200" dirty="0">
                <a:solidFill>
                  <a:schemeClr val="bg1"/>
                </a:solidFill>
                <a:latin typeface="+mj-lt"/>
                <a:ea typeface="+mj-ea"/>
                <a:cs typeface="+mj-cs"/>
              </a:rPr>
              <a:t>kalar</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 rahats</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 edici davran</a:t>
            </a:r>
            <a:r>
              <a:rPr lang="en-US" altLang="en-US" sz="2000" b="1" kern="1200" dirty="0">
                <a:solidFill>
                  <a:schemeClr val="bg1"/>
                </a:solidFill>
                <a:latin typeface="+mj-lt"/>
                <a:ea typeface="+mj-ea"/>
                <a:cs typeface="+mj-cs"/>
              </a:rPr>
              <a:t>ış</a:t>
            </a:r>
            <a:r>
              <a:rPr lang="en-US" altLang="en-US" sz="2000" b="1" kern="1200" dirty="0">
                <a:solidFill>
                  <a:schemeClr val="bg1"/>
                </a:solidFill>
                <a:latin typeface="+mj-lt"/>
                <a:ea typeface="+mj-ea"/>
                <a:cs typeface="+mj-cs"/>
              </a:rPr>
              <a:t>lardan ka</a:t>
            </a:r>
            <a:r>
              <a:rPr lang="en-US" altLang="en-US" sz="2000" b="1" kern="1200" dirty="0">
                <a:solidFill>
                  <a:schemeClr val="bg1"/>
                </a:solidFill>
                <a:latin typeface="+mj-lt"/>
                <a:ea typeface="+mj-ea"/>
                <a:cs typeface="+mj-cs"/>
              </a:rPr>
              <a:t>çı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n</a:t>
            </a:r>
            <a:r>
              <a:rPr lang="en-US" altLang="en-US" sz="2000" b="1" kern="1200" dirty="0">
                <a:solidFill>
                  <a:schemeClr val="bg1"/>
                </a:solidFill>
                <a:latin typeface="+mj-lt"/>
                <a:ea typeface="+mj-ea"/>
                <a:cs typeface="+mj-cs"/>
              </a:rPr>
              <a:t>ı</a:t>
            </a:r>
            <a:r>
              <a:rPr lang="en-US" altLang="en-US" sz="2000" b="1" kern="1200" dirty="0">
                <a:solidFill>
                  <a:schemeClr val="bg1"/>
                </a:solidFill>
                <a:latin typeface="+mj-lt"/>
                <a:ea typeface="+mj-ea"/>
                <a:cs typeface="+mj-cs"/>
              </a:rPr>
              <a:t>z.</a:t>
            </a:r>
            <a:br>
              <a:rPr lang="en-US" altLang="en-US" sz="2000" b="1" kern="1200" dirty="0">
                <a:solidFill>
                  <a:schemeClr val="bg1"/>
                </a:solidFill>
                <a:latin typeface="+mj-lt"/>
                <a:ea typeface="+mj-ea"/>
                <a:cs typeface="+mj-cs"/>
              </a:rPr>
            </a:br>
            <a:br>
              <a:rPr lang="en-US" altLang="en-US" sz="2000" b="1" kern="1200" dirty="0">
                <a:solidFill>
                  <a:schemeClr val="bg1"/>
                </a:solidFill>
                <a:latin typeface="+mj-lt"/>
                <a:ea typeface="+mj-ea"/>
                <a:cs typeface="+mj-cs"/>
              </a:rPr>
            </a:br>
            <a:endParaRPr lang="en-US" altLang="en-US" sz="20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4" name="Picture 3"/>
          <p:cNvPicPr/>
          <p:nvPr/>
        </p:nvPicPr>
        <p:blipFill>
          <a:blip r:embed="rId1"/>
          <a:stretch>
            <a:fillRect/>
          </a:stretch>
        </p:blipFill>
        <p:spPr>
          <a:xfrm>
            <a:off x="1144905" y="790575"/>
            <a:ext cx="3072130" cy="1600200"/>
          </a:xfrm>
          <a:prstGeom prst="rect">
            <a:avLst/>
          </a:prstGeom>
        </p:spPr>
      </p:pic>
      <p:pic>
        <p:nvPicPr>
          <p:cNvPr id="5" name="Picture 4"/>
          <p:cNvPicPr/>
          <p:nvPr/>
        </p:nvPicPr>
        <p:blipFill>
          <a:blip r:embed="rId2"/>
          <a:stretch>
            <a:fillRect/>
          </a:stretch>
        </p:blipFill>
        <p:spPr>
          <a:xfrm>
            <a:off x="1135380" y="2603500"/>
            <a:ext cx="3081020" cy="1600200"/>
          </a:xfrm>
          <a:prstGeom prst="rect">
            <a:avLst/>
          </a:prstGeom>
        </p:spPr>
      </p:pic>
      <p:pic>
        <p:nvPicPr>
          <p:cNvPr id="3" name="Picture 2"/>
          <p:cNvPicPr/>
          <p:nvPr/>
        </p:nvPicPr>
        <p:blipFill>
          <a:blip r:embed="rId3"/>
          <a:stretch>
            <a:fillRect/>
          </a:stretch>
        </p:blipFill>
        <p:spPr>
          <a:xfrm>
            <a:off x="1135380" y="4416425"/>
            <a:ext cx="3081020" cy="1671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02" name="Rectangle 2101"/>
          <p:cNvSpPr>
            <a:spLocks noGrp="1" noRot="1" noChangeAspect="1" noMove="1" noResize="1" noEditPoints="1" noAdjustHandles="1" noChangeArrowheads="1" noChangeShapeType="1" noTextEdit="1"/>
          </p:cNvSpPr>
          <p:nvPr/>
        </p:nvSpPr>
        <p:spPr>
          <a:xfrm>
            <a:off x="0" y="0"/>
            <a:ext cx="12192000" cy="68580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Rectangle 2103"/>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760" y="314325"/>
            <a:ext cx="7858125" cy="6277610"/>
          </a:xfrm>
        </p:spPr>
        <p:txBody>
          <a:bodyPr vert="horz" lIns="91440" tIns="45720" rIns="91440" bIns="45720" rtlCol="0" anchor="b">
            <a:normAutofit fontScale="90000"/>
          </a:bodyPr>
          <a:lstStyle/>
          <a:p>
            <a:pPr fontAlgn="base"/>
            <a:br>
              <a:rPr lang="en-US" sz="1800" b="1" dirty="0">
                <a:solidFill>
                  <a:schemeClr val="bg1"/>
                </a:solidFill>
              </a:rPr>
            </a:br>
            <a:br>
              <a:rPr lang="en-US" sz="1800" b="1" dirty="0">
                <a:solidFill>
                  <a:schemeClr val="bg1"/>
                </a:solidFill>
              </a:rPr>
            </a:br>
            <a:br>
              <a:rPr lang="en-US" sz="1800" b="1" dirty="0">
                <a:solidFill>
                  <a:schemeClr val="bg1"/>
                </a:solidFill>
              </a:rPr>
            </a:br>
            <a:r>
              <a:rPr lang="tr-TR" altLang="en-US" sz="2220" b="1" dirty="0">
                <a:solidFill>
                  <a:schemeClr val="bg1"/>
                </a:solidFill>
              </a:rPr>
              <a:t>SÜRDÜRÜLEBİLİRLİK RAPORU </a:t>
            </a:r>
            <a:br>
              <a:rPr lang="tr-TR" altLang="en-US" sz="2220" b="1" dirty="0">
                <a:solidFill>
                  <a:schemeClr val="bg1"/>
                </a:solidFill>
              </a:rPr>
            </a:br>
            <a:br>
              <a:rPr lang="en-US" sz="2220" b="1" dirty="0">
                <a:solidFill>
                  <a:schemeClr val="bg1"/>
                </a:solidFill>
              </a:rPr>
            </a:br>
            <a:r>
              <a:rPr lang="tr-TR" altLang="en-US" sz="2220" b="1" dirty="0">
                <a:solidFill>
                  <a:schemeClr val="bg1"/>
                </a:solidFill>
              </a:rPr>
              <a:t>KAIPO Alaçatı olarak yayınladığımız sürdürülebilirlik raporunda çevresel ve sosyal alanda yaptığımız çalışmaları ve geleceğe yönelik hedeflerimizi paylaşmak istiyoruz.</a:t>
            </a:r>
            <a:br>
              <a:rPr lang="tr-TR" altLang="en-US" sz="2220" b="1" dirty="0">
                <a:solidFill>
                  <a:schemeClr val="bg1"/>
                </a:solidFill>
              </a:rPr>
            </a:br>
            <a:br>
              <a:rPr lang="tr-TR" altLang="en-US" sz="2220" b="1" dirty="0">
                <a:solidFill>
                  <a:schemeClr val="bg1"/>
                </a:solidFill>
              </a:rPr>
            </a:br>
            <a:r>
              <a:rPr lang="tr-TR" altLang="en-US" sz="2220" b="1" dirty="0">
                <a:solidFill>
                  <a:schemeClr val="bg1"/>
                </a:solidFill>
              </a:rPr>
              <a:t>Sürdürülebilir Turizm odaklı gelişme ve büyüme hedeflerine gönülden bağlıyız. Yasal uyumun bir adım önüne geçerek yaptığımız işlerde kalite,çevre,gıda güvenliği,enerji,iş ve işçi sağlığı güvenliği konularında  uluslararası standartlara erişmek için gayret içerisindeyiz.</a:t>
            </a:r>
            <a:br>
              <a:rPr lang="tr-TR" altLang="en-US" sz="2220" b="1" dirty="0">
                <a:solidFill>
                  <a:schemeClr val="bg1"/>
                </a:solidFill>
              </a:rPr>
            </a:br>
            <a:br>
              <a:rPr lang="tr-TR" altLang="en-US" sz="2220" b="1" dirty="0">
                <a:solidFill>
                  <a:schemeClr val="bg1"/>
                </a:solidFill>
              </a:rPr>
            </a:br>
            <a:r>
              <a:rPr lang="tr-TR" altLang="en-US" sz="2220" b="1" dirty="0">
                <a:solidFill>
                  <a:schemeClr val="bg1"/>
                </a:solidFill>
              </a:rPr>
              <a:t>Tüm paydaşlarımızla kalıcı ve samimi lişkiler kurmaya özen göstererek toplumsal duyarlılığı göz önünde bulunduruyoruz. Sürdürülebilirlik risklerinin etkin biçimde yönetilmesi ve sürdürülebilir büyümenin uzun vadeli stratejilerle sağlanmasına odaklanıyoruz.</a:t>
            </a:r>
            <a:br>
              <a:rPr lang="tr-TR" altLang="en-US" sz="2220" b="1" dirty="0">
                <a:solidFill>
                  <a:schemeClr val="bg1"/>
                </a:solidFill>
              </a:rPr>
            </a:br>
            <a:br>
              <a:rPr lang="tr-TR" altLang="en-US" sz="2220" b="1" dirty="0">
                <a:solidFill>
                  <a:schemeClr val="bg1"/>
                </a:solidFill>
              </a:rPr>
            </a:br>
            <a:r>
              <a:rPr lang="tr-TR" altLang="en-US" sz="2220" b="1" dirty="0">
                <a:solidFill>
                  <a:schemeClr val="bg1"/>
                </a:solidFill>
              </a:rPr>
              <a:t>Sürdürülebilirlik Raporumuz 2024 dönemi verilerini içermektedir.</a:t>
            </a:r>
            <a:br>
              <a:rPr lang="tr-TR" altLang="en-US" sz="2220" b="1" dirty="0">
                <a:solidFill>
                  <a:schemeClr val="bg1"/>
                </a:solidFill>
              </a:rPr>
            </a:br>
            <a:br>
              <a:rPr lang="en-US" sz="1200" b="0" i="0" dirty="0">
                <a:solidFill>
                  <a:schemeClr val="bg1"/>
                </a:solidFill>
                <a:effectLst/>
              </a:rPr>
            </a:br>
            <a:br>
              <a:rPr lang="en-US" sz="1200" b="0" i="0" dirty="0">
                <a:solidFill>
                  <a:schemeClr val="bg1"/>
                </a:solidFill>
                <a:effectLst/>
              </a:rPr>
            </a:br>
            <a:br>
              <a:rPr lang="en-US" sz="1200" b="0" i="0" dirty="0">
                <a:solidFill>
                  <a:schemeClr val="bg1"/>
                </a:solidFill>
                <a:effectLst/>
              </a:rPr>
            </a:br>
            <a:br>
              <a:rPr lang="en-US" sz="1200" b="0" i="0" dirty="0">
                <a:solidFill>
                  <a:schemeClr val="bg1"/>
                </a:solidFill>
                <a:effectLst/>
              </a:rPr>
            </a:br>
            <a:endParaRPr lang="en-US" sz="1200" b="1" dirty="0">
              <a:solidFill>
                <a:schemeClr val="bg1"/>
              </a:solidFill>
            </a:endParaRPr>
          </a:p>
        </p:txBody>
      </p:sp>
      <p:pic>
        <p:nvPicPr>
          <p:cNvPr id="4" name="Picture 3"/>
          <p:cNvPicPr/>
          <p:nvPr/>
        </p:nvPicPr>
        <p:blipFill>
          <a:blip r:embed="rId1"/>
          <a:stretch>
            <a:fillRect/>
          </a:stretch>
        </p:blipFill>
        <p:spPr>
          <a:xfrm>
            <a:off x="7802880" y="3429000"/>
            <a:ext cx="4389755" cy="3429000"/>
          </a:xfrm>
          <a:prstGeom prst="rect">
            <a:avLst/>
          </a:prstGeom>
        </p:spPr>
      </p:pic>
      <p:pic>
        <p:nvPicPr>
          <p:cNvPr id="3" name="Picture 2"/>
          <p:cNvPicPr/>
          <p:nvPr/>
        </p:nvPicPr>
        <p:blipFill>
          <a:blip r:embed="rId2"/>
          <a:stretch>
            <a:fillRect/>
          </a:stretch>
        </p:blipFill>
        <p:spPr>
          <a:xfrm>
            <a:off x="7802880" y="0"/>
            <a:ext cx="438912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0750" y="624205"/>
            <a:ext cx="7299960" cy="4382135"/>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r>
              <a:rPr lang="tr-TR" altLang="en-US" sz="2220" b="1" kern="1200" dirty="0">
                <a:solidFill>
                  <a:schemeClr val="bg1"/>
                </a:solidFill>
                <a:latin typeface="+mj-lt"/>
                <a:ea typeface="+mj-ea"/>
                <a:cs typeface="+mj-cs"/>
              </a:rPr>
              <a:t>KÜLTÜREL MİRAS</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KAIPO Alaçatı</a:t>
            </a:r>
            <a:r>
              <a:rPr lang="tr-TR" altLang="en-US" sz="2220" b="1" kern="1200" dirty="0">
                <a:solidFill>
                  <a:schemeClr val="bg1"/>
                </a:solidFill>
                <a:latin typeface="+mj-lt"/>
                <a:ea typeface="+mj-ea"/>
                <a:cs typeface="+mj-cs"/>
              </a:rPr>
              <a:t> </a:t>
            </a:r>
            <a:r>
              <a:rPr lang="tr-TR" altLang="en-US" sz="2220" b="1" kern="1200" dirty="0">
                <a:solidFill>
                  <a:schemeClr val="bg1"/>
                </a:solidFill>
                <a:latin typeface="+mj-lt"/>
                <a:ea typeface="+mj-ea"/>
                <a:cs typeface="+mj-cs"/>
              </a:rPr>
              <a:t>olarak Kültürel Mirasımıza sahip çıkıp korumak adına ÇEKÜL Vakfına düzenli olarak bağış yapıyoruz.</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4" name="Picture 3"/>
          <p:cNvPicPr/>
          <p:nvPr/>
        </p:nvPicPr>
        <p:blipFill>
          <a:blip r:embed="rId1"/>
          <a:stretch>
            <a:fillRect/>
          </a:stretch>
        </p:blipFill>
        <p:spPr>
          <a:xfrm>
            <a:off x="690880" y="4045585"/>
            <a:ext cx="3814445" cy="600075"/>
          </a:xfrm>
          <a:prstGeom prst="rect">
            <a:avLst/>
          </a:prstGeom>
        </p:spPr>
      </p:pic>
      <p:pic>
        <p:nvPicPr>
          <p:cNvPr id="5" name="Picture 4"/>
          <p:cNvPicPr/>
          <p:nvPr/>
        </p:nvPicPr>
        <p:blipFill>
          <a:blip r:embed="rId2"/>
          <a:stretch>
            <a:fillRect/>
          </a:stretch>
        </p:blipFill>
        <p:spPr>
          <a:xfrm>
            <a:off x="1245235" y="1289050"/>
            <a:ext cx="28575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0750" y="624205"/>
            <a:ext cx="7299960" cy="4382135"/>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r>
              <a:rPr lang="tr-TR" altLang="en-US" sz="2465" b="1" kern="1200" dirty="0">
                <a:solidFill>
                  <a:schemeClr val="bg1"/>
                </a:solidFill>
                <a:latin typeface="+mj-lt"/>
                <a:ea typeface="+mj-ea"/>
                <a:cs typeface="+mj-cs"/>
              </a:rPr>
              <a:t>BİYOÇEŞİTLİLİK</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 KAIPO Alaçatı olarak biyoçeşitliliğimizi koruyarak gelecek nesillere yaşanabilir bir dünya bırakmak için TEMA Vakfına  düzenli olarak bağış yapıyoruz.</a:t>
            </a: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p:nvPr/>
        </p:nvPicPr>
        <p:blipFill>
          <a:blip r:embed="rId1"/>
          <a:stretch>
            <a:fillRect/>
          </a:stretch>
        </p:blipFill>
        <p:spPr>
          <a:xfrm>
            <a:off x="1186815" y="1991360"/>
            <a:ext cx="2764790" cy="23660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0750" y="624205"/>
            <a:ext cx="7299960" cy="5732145"/>
          </a:xfrm>
        </p:spPr>
        <p:txBody>
          <a:bodyPr vert="horz" lIns="91440" tIns="45720" rIns="91440" bIns="45720" rtlCol="0" anchor="b">
            <a:normAutofit fontScale="90000"/>
          </a:bodyPr>
          <a:lstStyle/>
          <a:p>
            <a:pPr algn="ctr" fontAlgn="base"/>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220" b="1" kern="1200" dirty="0">
                <a:solidFill>
                  <a:schemeClr val="bg1"/>
                </a:solidFill>
                <a:latin typeface="+mj-lt"/>
                <a:ea typeface="+mj-ea"/>
                <a:cs typeface="+mj-cs"/>
              </a:rPr>
              <a:t> </a:t>
            </a: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HAYVAN SAĞLIĞI VE REFAHI</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Birleşmiş Milletler Çevre Programı (UNEP) ve INTERPOL raporlarına göre ‘’yaban hayatı kaçakçılığı’’ yılda 25 milyar dolarlık bir karaborsa değeriyle dünyanın en büyük yasadışı ticaret türü olarak yer almaktadır.</a:t>
            </a: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r>
              <a:rPr lang="tr-TR" altLang="en-US" sz="2665" b="1" kern="1200" dirty="0">
                <a:solidFill>
                  <a:srgbClr val="FF0000"/>
                </a:solidFill>
                <a:latin typeface="+mj-lt"/>
                <a:ea typeface="+mj-ea"/>
                <a:cs typeface="+mj-cs"/>
              </a:rPr>
              <a:t>ZİYARET ETTİĞİNİZ LOKASYONLARDA YABAN HAYATI  TÜRLERİNDEN ÜRETİLEN HEDİYELİK EŞYA VE BENZERİ ÜRÜN ALMAYINIZ</a:t>
            </a:r>
            <a:br>
              <a:rPr lang="tr-TR" altLang="en-US" sz="2665" b="1" kern="1200" dirty="0">
                <a:solidFill>
                  <a:srgbClr val="FF0000"/>
                </a:solidFill>
                <a:latin typeface="+mj-lt"/>
                <a:ea typeface="+mj-ea"/>
                <a:cs typeface="+mj-cs"/>
              </a:rPr>
            </a:br>
            <a:r>
              <a:rPr lang="tr-TR" altLang="en-US" sz="8000" b="1" kern="1200" dirty="0">
                <a:solidFill>
                  <a:srgbClr val="FF0000"/>
                </a:solidFill>
                <a:latin typeface="+mj-lt"/>
                <a:ea typeface="+mj-ea"/>
                <a:cs typeface="+mj-cs"/>
              </a:rPr>
              <a:t>!</a:t>
            </a:r>
            <a:br>
              <a:rPr lang="en-US" sz="2665"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500"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descr="Yaban Hayatı Yasak Görsel"/>
          <p:cNvPicPr>
            <a:picLocks noChangeAspect="1"/>
          </p:cNvPicPr>
          <p:nvPr/>
        </p:nvPicPr>
        <p:blipFill>
          <a:blip r:embed="rId1"/>
          <a:stretch>
            <a:fillRect/>
          </a:stretch>
        </p:blipFill>
        <p:spPr>
          <a:xfrm>
            <a:off x="1035685" y="1488440"/>
            <a:ext cx="3338195" cy="351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810" y="513715"/>
            <a:ext cx="4114800" cy="5749290"/>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400" b="1" dirty="0">
                <a:solidFill>
                  <a:schemeClr val="bg1"/>
                </a:solidFill>
                <a:latin typeface="+mj-lt"/>
                <a:ea typeface="+mj-ea"/>
                <a:cs typeface="+mj-cs"/>
                <a:sym typeface="+mn-ea"/>
              </a:rPr>
              <a:t>ENERJİ VE SU TASARRUFU</a:t>
            </a:r>
            <a:br>
              <a:rPr lang="tr-TR" altLang="en-US" sz="2400" b="1" dirty="0">
                <a:solidFill>
                  <a:schemeClr val="bg1"/>
                </a:solidFill>
                <a:latin typeface="+mj-lt"/>
                <a:ea typeface="+mj-ea"/>
                <a:cs typeface="+mj-cs"/>
                <a:sym typeface="+mn-ea"/>
              </a:rPr>
            </a:br>
            <a:br>
              <a:rPr lang="tr-TR" altLang="en-US" sz="2400" b="1" dirty="0">
                <a:solidFill>
                  <a:schemeClr val="bg1"/>
                </a:solidFill>
                <a:latin typeface="+mj-lt"/>
                <a:ea typeface="+mj-ea"/>
                <a:cs typeface="+mj-cs"/>
                <a:sym typeface="+mn-ea"/>
              </a:rPr>
            </a:br>
            <a:r>
              <a:rPr lang="tr-TR" altLang="en-US" sz="2400" b="1" dirty="0">
                <a:solidFill>
                  <a:schemeClr val="bg1"/>
                </a:solidFill>
                <a:latin typeface="+mj-lt"/>
                <a:ea typeface="+mj-ea"/>
                <a:cs typeface="+mj-cs"/>
                <a:sym typeface="+mn-ea"/>
              </a:rPr>
              <a:t>O</a:t>
            </a:r>
            <a:r>
              <a:rPr lang="tr-TR" altLang="en-US" sz="2000" b="1" dirty="0">
                <a:solidFill>
                  <a:schemeClr val="bg1"/>
                </a:solidFill>
                <a:latin typeface="+mj-lt"/>
                <a:ea typeface="+mj-ea"/>
                <a:cs typeface="+mj-cs"/>
                <a:sym typeface="+mn-ea"/>
              </a:rPr>
              <a:t>dalarımızda ve tesis ortak alanlarımızda </a:t>
            </a:r>
            <a:br>
              <a:rPr lang="tr-TR" altLang="en-US" sz="2000" b="1" dirty="0">
                <a:solidFill>
                  <a:schemeClr val="bg1"/>
                </a:solidFill>
                <a:latin typeface="+mj-lt"/>
                <a:ea typeface="+mj-ea"/>
                <a:cs typeface="+mj-cs"/>
                <a:sym typeface="+mn-ea"/>
              </a:rPr>
            </a:br>
            <a:r>
              <a:rPr lang="tr-TR" altLang="en-US" sz="2000" b="1" dirty="0">
                <a:solidFill>
                  <a:schemeClr val="bg1"/>
                </a:solidFill>
                <a:latin typeface="+mj-lt"/>
                <a:ea typeface="+mj-ea"/>
                <a:cs typeface="+mj-cs"/>
                <a:sym typeface="+mn-ea"/>
              </a:rPr>
              <a:t>elektrik ve su tasarrufuyla ilgili misafirlerimizi bilgilendirici ve yönlendirici tavsiyeler paylaşarak sürdürülebilirlik uygulamalarını gerçekleştirmekteyiz</a:t>
            </a:r>
            <a:endParaRPr lang="tr-TR" altLang="en-US" sz="2400" b="1" dirty="0">
              <a:solidFill>
                <a:schemeClr val="bg1"/>
              </a:solidFill>
              <a:latin typeface="+mj-lt"/>
              <a:ea typeface="+mj-ea"/>
              <a:cs typeface="+mj-cs"/>
              <a:sym typeface="+mn-ea"/>
            </a:endParaRPr>
          </a:p>
          <a:p>
            <a:pPr algn="ctr"/>
            <a:endParaRPr lang="tr-TR" altLang="en-US" sz="2400" b="1" dirty="0">
              <a:solidFill>
                <a:schemeClr val="bg1"/>
              </a:solidFill>
              <a:latin typeface="+mj-lt"/>
              <a:ea typeface="+mj-ea"/>
              <a:cs typeface="+mj-cs"/>
              <a:sym typeface="+mn-ea"/>
            </a:endParaRPr>
          </a:p>
          <a:p>
            <a:pPr algn="ctr"/>
            <a:endParaRPr lang="tr-TR" altLang="en-US" sz="2400" b="1" dirty="0">
              <a:solidFill>
                <a:schemeClr val="bg1"/>
              </a:solidFill>
              <a:latin typeface="+mj-lt"/>
              <a:ea typeface="+mj-ea"/>
              <a:cs typeface="+mj-cs"/>
              <a:sym typeface="+mn-ea"/>
            </a:endParaRPr>
          </a:p>
          <a:p>
            <a:pPr algn="ctr"/>
            <a:endParaRPr lang="tr-TR" altLang="en-US" sz="2400" b="1" dirty="0">
              <a:solidFill>
                <a:schemeClr val="bg1"/>
              </a:solidFill>
              <a:latin typeface="+mj-lt"/>
              <a:ea typeface="+mj-ea"/>
              <a:cs typeface="+mj-cs"/>
              <a:sym typeface="+mn-ea"/>
            </a:endParaRPr>
          </a:p>
          <a:p>
            <a:pPr algn="ctr"/>
            <a:br>
              <a:rPr lang="tr-TR" altLang="en-US" b="1" dirty="0">
                <a:solidFill>
                  <a:schemeClr val="bg1"/>
                </a:solidFill>
                <a:latin typeface="+mj-lt"/>
                <a:ea typeface="+mj-ea"/>
                <a:cs typeface="+mj-cs"/>
                <a:sym typeface="+mn-ea"/>
              </a:rPr>
            </a:br>
            <a:endParaRPr lang="en-US"/>
          </a:p>
        </p:txBody>
      </p:sp>
      <p:sp>
        <p:nvSpPr>
          <p:cNvPr id="2" name="Title 1"/>
          <p:cNvSpPr>
            <a:spLocks noGrp="1"/>
          </p:cNvSpPr>
          <p:nvPr>
            <p:ph type="title"/>
          </p:nvPr>
        </p:nvSpPr>
        <p:spPr>
          <a:xfrm>
            <a:off x="4730750" y="277495"/>
            <a:ext cx="7299960" cy="4246880"/>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graphicFrame>
        <p:nvGraphicFramePr>
          <p:cNvPr id="3" name="Table 2"/>
          <p:cNvGraphicFramePr/>
          <p:nvPr>
            <p:custDataLst>
              <p:tags r:id="rId1"/>
            </p:custDataLst>
          </p:nvPr>
        </p:nvGraphicFramePr>
        <p:xfrm>
          <a:off x="617220" y="4175125"/>
          <a:ext cx="3898900" cy="907415"/>
        </p:xfrm>
        <a:graphic>
          <a:graphicData uri="http://schemas.openxmlformats.org/drawingml/2006/table">
            <a:tbl>
              <a:tblPr/>
              <a:tblGrid>
                <a:gridCol w="3898900"/>
              </a:tblGrid>
              <a:tr h="907415">
                <a:tc>
                  <a:txBody>
                    <a:bodyPr/>
                    <a:p>
                      <a:pPr algn="ctr" fontAlgn="ctr"/>
                      <a:r>
                        <a:rPr lang="tr-TR" sz="1200" b="1" i="0">
                          <a:solidFill>
                            <a:srgbClr val="000000"/>
                          </a:solidFill>
                          <a:latin typeface="Calibri" panose="020F0502020204030204"/>
                          <a:ea typeface="Calibri" panose="020F0502020204030204"/>
                        </a:rPr>
                        <a:t>           </a:t>
                      </a:r>
                      <a:r>
                        <a:rPr lang="tr-TR" sz="16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2024 DÖNEMİ KİŞİ BAŞI </a:t>
                      </a:r>
                      <a:r>
                        <a:rPr lang="tr-TR" sz="1600" b="1" i="0">
                          <a:solidFill>
                            <a:srgbClr val="000000"/>
                          </a:solidFill>
                          <a:latin typeface="Calibri" panose="020F0502020204030204"/>
                          <a:ea typeface="Calibri" panose="020F0502020204030204"/>
                        </a:rPr>
                        <a:t>GECELİK KONAKLAMA </a:t>
                      </a:r>
                      <a:r>
                        <a:rPr sz="1600" b="1" i="0">
                          <a:solidFill>
                            <a:srgbClr val="000000"/>
                          </a:solidFill>
                          <a:latin typeface="Calibri" panose="020F0502020204030204"/>
                          <a:ea typeface="Calibri" panose="020F0502020204030204"/>
                        </a:rPr>
                        <a:t>ELEKTRİK TÜKETİM </a:t>
                      </a:r>
                      <a:r>
                        <a:rPr lang="tr-TR" sz="1600" b="1" i="0">
                          <a:solidFill>
                            <a:srgbClr val="000000"/>
                          </a:solidFill>
                          <a:latin typeface="Calibri" panose="020F0502020204030204"/>
                          <a:ea typeface="Calibri" panose="020F0502020204030204"/>
                        </a:rPr>
                        <a:t>15.00 KWH </a:t>
                      </a:r>
                      <a:r>
                        <a:rPr sz="1600" b="1" i="0">
                          <a:solidFill>
                            <a:srgbClr val="000000"/>
                          </a:solidFill>
                          <a:latin typeface="Calibri" panose="020F0502020204030204"/>
                          <a:ea typeface="Calibri" panose="020F0502020204030204"/>
                        </a:rPr>
                        <a:t> GERÇEKLEŞMİŞTİR.</a:t>
                      </a:r>
                      <a:endParaRPr sz="1600" b="1" i="0">
                        <a:solidFill>
                          <a:srgbClr val="000000"/>
                        </a:solidFill>
                        <a:latin typeface="Calibri" panose="020F0502020204030204"/>
                        <a:ea typeface="Calibri" panose="020F0502020204030204"/>
                      </a:endParaRPr>
                    </a:p>
                  </a:txBody>
                  <a:tcPr marL="9842" marR="9842" marT="9842"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graphicFrame>
        <p:nvGraphicFramePr>
          <p:cNvPr id="4" name="Table 3"/>
          <p:cNvGraphicFramePr/>
          <p:nvPr>
            <p:custDataLst>
              <p:tags r:id="rId2"/>
            </p:custDataLst>
          </p:nvPr>
        </p:nvGraphicFramePr>
        <p:xfrm>
          <a:off x="617220" y="5250815"/>
          <a:ext cx="3898900" cy="801370"/>
        </p:xfrm>
        <a:graphic>
          <a:graphicData uri="http://schemas.openxmlformats.org/drawingml/2006/table">
            <a:tbl>
              <a:tblPr/>
              <a:tblGrid>
                <a:gridCol w="3898900"/>
              </a:tblGrid>
              <a:tr h="801370">
                <a:tc>
                  <a:txBody>
                    <a:bodyPr/>
                    <a:p>
                      <a:pPr algn="ctr" fontAlgn="ctr"/>
                      <a:endParaRPr sz="1200" b="1" i="0">
                        <a:solidFill>
                          <a:srgbClr val="000000"/>
                        </a:solidFill>
                        <a:latin typeface="Calibri" panose="020F0502020204030204"/>
                        <a:ea typeface="Calibri" panose="020F0502020204030204"/>
                      </a:endParaRPr>
                    </a:p>
                    <a:p>
                      <a:pPr algn="ctr" fontAlgn="ctr"/>
                      <a:r>
                        <a:rPr sz="1600" b="1" i="0">
                          <a:solidFill>
                            <a:srgbClr val="000000"/>
                          </a:solidFill>
                          <a:latin typeface="Calibri" panose="020F0502020204030204"/>
                          <a:ea typeface="Calibri" panose="020F0502020204030204"/>
                        </a:rPr>
                        <a:t> 2024 DÖNEMİ KİŞİ BAŞI </a:t>
                      </a:r>
                      <a:r>
                        <a:rPr lang="tr-TR" sz="1600" b="1" i="0">
                          <a:solidFill>
                            <a:srgbClr val="000000"/>
                          </a:solidFill>
                          <a:latin typeface="Calibri" panose="020F0502020204030204"/>
                          <a:ea typeface="Calibri" panose="020F0502020204030204"/>
                        </a:rPr>
                        <a:t>GECELİK KONAKLAMA </a:t>
                      </a:r>
                      <a:r>
                        <a:rPr sz="1600" b="1" i="0">
                          <a:solidFill>
                            <a:srgbClr val="000000"/>
                          </a:solidFill>
                          <a:latin typeface="Calibri" panose="020F0502020204030204"/>
                          <a:ea typeface="Calibri" panose="020F0502020204030204"/>
                        </a:rPr>
                        <a:t>SU</a:t>
                      </a:r>
                      <a:r>
                        <a:rPr lang="tr-TR" sz="16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TÜKETİM </a:t>
                      </a:r>
                      <a:r>
                        <a:rPr lang="tr-TR" sz="1600" b="1" i="0">
                          <a:solidFill>
                            <a:srgbClr val="000000"/>
                          </a:solidFill>
                          <a:latin typeface="Calibri" panose="020F0502020204030204"/>
                          <a:ea typeface="Calibri" panose="020F0502020204030204"/>
                        </a:rPr>
                        <a:t>0.19 M3</a:t>
                      </a:r>
                      <a:r>
                        <a:rPr sz="1600" b="1" i="0">
                          <a:solidFill>
                            <a:srgbClr val="000000"/>
                          </a:solidFill>
                          <a:latin typeface="Calibri" panose="020F0502020204030204"/>
                          <a:ea typeface="Calibri" panose="020F0502020204030204"/>
                        </a:rPr>
                        <a:t> GERÇEKLEŞMİŞTİR.</a:t>
                      </a:r>
                      <a:endParaRPr sz="1600" b="1" i="0">
                        <a:solidFill>
                          <a:srgbClr val="000000"/>
                        </a:solidFill>
                        <a:latin typeface="Calibri" panose="020F0502020204030204"/>
                        <a:ea typeface="Calibri" panose="020F0502020204030204"/>
                      </a:endParaRPr>
                    </a:p>
                  </a:txBody>
                  <a:tcPr marL="9842" marR="9842" marT="9842"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pic>
        <p:nvPicPr>
          <p:cNvPr id="5" name="Picture 4"/>
          <p:cNvPicPr/>
          <p:nvPr/>
        </p:nvPicPr>
        <p:blipFill>
          <a:blip r:embed="rId3"/>
          <a:stretch>
            <a:fillRect/>
          </a:stretch>
        </p:blipFill>
        <p:spPr>
          <a:xfrm>
            <a:off x="5024438" y="2740343"/>
            <a:ext cx="2143125" cy="2143125"/>
          </a:xfrm>
          <a:prstGeom prst="rect">
            <a:avLst/>
          </a:prstGeom>
        </p:spPr>
      </p:pic>
      <p:pic>
        <p:nvPicPr>
          <p:cNvPr id="6" name="Picture 5"/>
          <p:cNvPicPr/>
          <p:nvPr/>
        </p:nvPicPr>
        <p:blipFill>
          <a:blip r:embed="rId4"/>
          <a:stretch>
            <a:fillRect/>
          </a:stretch>
        </p:blipFill>
        <p:spPr>
          <a:xfrm>
            <a:off x="8156575" y="900113"/>
            <a:ext cx="2705100" cy="1685925"/>
          </a:xfrm>
          <a:prstGeom prst="rect">
            <a:avLst/>
          </a:prstGeom>
        </p:spPr>
      </p:pic>
      <p:pic>
        <p:nvPicPr>
          <p:cNvPr id="9" name="Picture 8"/>
          <p:cNvPicPr/>
          <p:nvPr/>
        </p:nvPicPr>
        <p:blipFill>
          <a:blip r:embed="rId5"/>
          <a:stretch>
            <a:fillRect/>
          </a:stretch>
        </p:blipFill>
        <p:spPr>
          <a:xfrm>
            <a:off x="8499793" y="4756150"/>
            <a:ext cx="2847975"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b="1">
                <a:solidFill>
                  <a:srgbClr val="000000"/>
                </a:solidFill>
                <a:latin typeface="Calibri" panose="020F0502020204030204"/>
                <a:ea typeface="Calibri" panose="020F0502020204030204"/>
                <a:sym typeface="+mn-ea"/>
              </a:rPr>
              <a:t>2023 DÖNEMİ KİŞİ BAŞI ELEKTRİK KWH TÜKETİM 97.79  </a:t>
            </a:r>
            <a:r>
              <a:rPr lang="tr-TR" b="1">
                <a:solidFill>
                  <a:srgbClr val="000000"/>
                </a:solidFill>
                <a:latin typeface="Calibri" panose="020F0502020204030204"/>
                <a:ea typeface="Calibri" panose="020F0502020204030204"/>
                <a:sym typeface="+mn-ea"/>
              </a:rPr>
              <a:t>                  </a:t>
            </a:r>
            <a:r>
              <a:rPr b="1">
                <a:solidFill>
                  <a:srgbClr val="000000"/>
                </a:solidFill>
                <a:latin typeface="Calibri" panose="020F0502020204030204"/>
                <a:ea typeface="Calibri" panose="020F0502020204030204"/>
                <a:sym typeface="+mn-ea"/>
              </a:rPr>
              <a:t>2024 DÖNEMİ KİŞİ BAŞI ELEKTRİK KWH TÜKETİM 17.46 HEDEF BEKLENTİLERİN </a:t>
            </a:r>
            <a:r>
              <a:rPr lang="tr-TR" b="1">
                <a:solidFill>
                  <a:srgbClr val="000000"/>
                </a:solidFill>
                <a:latin typeface="Calibri" panose="020F0502020204030204"/>
                <a:ea typeface="Calibri" panose="020F0502020204030204"/>
                <a:sym typeface="+mn-ea"/>
              </a:rPr>
              <a:t>%17 </a:t>
            </a:r>
            <a:r>
              <a:rPr b="1">
                <a:solidFill>
                  <a:srgbClr val="000000"/>
                </a:solidFill>
                <a:latin typeface="Calibri" panose="020F0502020204030204"/>
                <a:ea typeface="Calibri" panose="020F0502020204030204"/>
                <a:sym typeface="+mn-ea"/>
              </a:rPr>
              <a:t>ÜZERİNDE GERÇEKLEŞMİŞTİR.</a:t>
            </a: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220" b="1" dirty="0">
                <a:solidFill>
                  <a:schemeClr val="bg1"/>
                </a:solidFill>
                <a:latin typeface="+mj-lt"/>
                <a:ea typeface="+mj-ea"/>
                <a:cs typeface="+mj-cs"/>
                <a:sym typeface="+mn-ea"/>
              </a:rPr>
              <a:t>MİSAFİR MEMNUNİYETİ</a:t>
            </a: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r>
              <a:rPr lang="tr-TR" altLang="en-US" sz="2220" b="1" dirty="0">
                <a:solidFill>
                  <a:schemeClr val="bg1"/>
                </a:solidFill>
                <a:latin typeface="+mj-lt"/>
                <a:ea typeface="+mj-ea"/>
                <a:cs typeface="+mj-cs"/>
                <a:sym typeface="+mn-ea"/>
              </a:rPr>
              <a:t>Odalarda Sürdürülebilirlik üzerine misafir memnuniyet anketleri konulmuş olup düzenli olarak takip edilerek kayıt altına alınmaktadır. </a:t>
            </a: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r>
              <a:rPr lang="tr-TR" altLang="en-US" sz="2220" b="1" dirty="0">
                <a:solidFill>
                  <a:schemeClr val="bg1"/>
                </a:solidFill>
                <a:latin typeface="+mj-lt"/>
                <a:ea typeface="+mj-ea"/>
                <a:cs typeface="+mj-cs"/>
                <a:sym typeface="+mn-ea"/>
              </a:rPr>
              <a:t>Anket misafir memnuniyet oranı </a:t>
            </a:r>
            <a:endParaRPr lang="tr-TR" altLang="en-US" sz="2220" b="1" dirty="0">
              <a:solidFill>
                <a:schemeClr val="bg1"/>
              </a:solidFill>
              <a:latin typeface="+mj-lt"/>
              <a:ea typeface="+mj-ea"/>
              <a:cs typeface="+mj-cs"/>
              <a:sym typeface="+mn-ea"/>
            </a:endParaRPr>
          </a:p>
          <a:p>
            <a:pPr algn="ctr"/>
            <a:r>
              <a:rPr lang="tr-TR" altLang="en-US" sz="2220" b="1" dirty="0">
                <a:solidFill>
                  <a:schemeClr val="bg1"/>
                </a:solidFill>
                <a:latin typeface="+mj-lt"/>
                <a:ea typeface="+mj-ea"/>
                <a:cs typeface="+mj-cs"/>
                <a:sym typeface="+mn-ea"/>
              </a:rPr>
              <a:t>% 94 gerçekleşmiştir.</a:t>
            </a:r>
            <a:endParaRPr lang="tr-TR" altLang="en-US" sz="2220" b="1" dirty="0">
              <a:solidFill>
                <a:schemeClr val="bg1"/>
              </a:solidFill>
              <a:latin typeface="+mj-lt"/>
              <a:ea typeface="+mj-ea"/>
              <a:cs typeface="+mj-cs"/>
              <a:sym typeface="+mn-ea"/>
            </a:endParaRPr>
          </a:p>
          <a:p>
            <a:pPr algn="ctr"/>
            <a:endParaRPr lang="en-US" sz="2220"/>
          </a:p>
          <a:p>
            <a:pPr algn="ctr"/>
            <a:endParaRPr lang="en-US" sz="2220"/>
          </a:p>
        </p:txBody>
      </p:sp>
      <p:sp>
        <p:nvSpPr>
          <p:cNvPr id="2" name="Title 1"/>
          <p:cNvSpPr>
            <a:spLocks noGrp="1"/>
          </p:cNvSpPr>
          <p:nvPr>
            <p:ph type="title"/>
          </p:nvPr>
        </p:nvSpPr>
        <p:spPr>
          <a:xfrm>
            <a:off x="4730750" y="277495"/>
            <a:ext cx="7299960" cy="5584190"/>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aphicFrame>
        <p:nvGraphicFramePr>
          <p:cNvPr id="5" name="Table 4"/>
          <p:cNvGraphicFramePr/>
          <p:nvPr>
            <p:custDataLst>
              <p:tags r:id="rId1"/>
            </p:custDataLst>
          </p:nvPr>
        </p:nvGraphicFramePr>
        <p:xfrm>
          <a:off x="929640" y="5184140"/>
          <a:ext cx="3355975" cy="678180"/>
        </p:xfrm>
        <a:graphic>
          <a:graphicData uri="http://schemas.openxmlformats.org/drawingml/2006/table">
            <a:tbl>
              <a:tblPr/>
              <a:tblGrid>
                <a:gridCol w="3355975"/>
              </a:tblGrid>
              <a:tr h="678180">
                <a:tc>
                  <a:txBody>
                    <a:bodyPr/>
                    <a:p>
                      <a:pPr algn="ctr" fontAlgn="ctr"/>
                      <a:r>
                        <a:rPr lang="tr-TR" sz="12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2024 DÖNEMİ </a:t>
                      </a:r>
                      <a:r>
                        <a:rPr lang="tr-TR" sz="1600" b="1" i="0">
                          <a:solidFill>
                            <a:srgbClr val="000000"/>
                          </a:solidFill>
                          <a:latin typeface="Calibri" panose="020F0502020204030204"/>
                          <a:ea typeface="Calibri" panose="020F0502020204030204"/>
                        </a:rPr>
                        <a:t>GOOLE PUANI 4.7</a:t>
                      </a:r>
                      <a:endParaRPr sz="1600" b="1" i="0">
                        <a:solidFill>
                          <a:srgbClr val="000000"/>
                        </a:solidFill>
                        <a:latin typeface="Calibri" panose="020F0502020204030204"/>
                        <a:ea typeface="Calibri" panose="020F0502020204030204"/>
                      </a:endParaRPr>
                    </a:p>
                    <a:p>
                      <a:pPr algn="ctr" fontAlgn="ctr"/>
                      <a:r>
                        <a:rPr sz="1600" b="1" i="0">
                          <a:solidFill>
                            <a:srgbClr val="000000"/>
                          </a:solidFill>
                          <a:latin typeface="Calibri" panose="020F0502020204030204"/>
                          <a:ea typeface="Calibri" panose="020F0502020204030204"/>
                        </a:rPr>
                        <a:t>GERÇEKLEŞMİŞTİR.</a:t>
                      </a:r>
                      <a:endParaRPr sz="1600" b="1" i="0">
                        <a:solidFill>
                          <a:srgbClr val="000000"/>
                        </a:solidFill>
                        <a:latin typeface="Calibri" panose="020F0502020204030204"/>
                        <a:ea typeface="Calibri" panose="020F0502020204030204"/>
                      </a:endParaRPr>
                    </a:p>
                  </a:txBody>
                  <a:tcPr marL="9842" marR="9842" marT="9842"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pic>
        <p:nvPicPr>
          <p:cNvPr id="3" name="Picture 2"/>
          <p:cNvPicPr/>
          <p:nvPr/>
        </p:nvPicPr>
        <p:blipFill>
          <a:blip r:embed="rId2"/>
          <a:stretch>
            <a:fillRect/>
          </a:stretch>
        </p:blipFill>
        <p:spPr>
          <a:xfrm>
            <a:off x="5352415" y="1748790"/>
            <a:ext cx="6426835" cy="3295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b="1">
                <a:solidFill>
                  <a:srgbClr val="000000"/>
                </a:solidFill>
                <a:latin typeface="Calibri" panose="020F0502020204030204"/>
                <a:ea typeface="Calibri" panose="020F0502020204030204"/>
                <a:sym typeface="+mn-ea"/>
              </a:rPr>
              <a:t>2023 DÖNEMİ KİŞİ BAŞI ELEKTRİK KWH TÜKETİM 97.79  </a:t>
            </a:r>
            <a:r>
              <a:rPr lang="tr-TR" b="1">
                <a:solidFill>
                  <a:srgbClr val="000000"/>
                </a:solidFill>
                <a:latin typeface="Calibri" panose="020F0502020204030204"/>
                <a:ea typeface="Calibri" panose="020F0502020204030204"/>
                <a:sym typeface="+mn-ea"/>
              </a:rPr>
              <a:t>                  </a:t>
            </a:r>
            <a:r>
              <a:rPr b="1">
                <a:solidFill>
                  <a:srgbClr val="000000"/>
                </a:solidFill>
                <a:latin typeface="Calibri" panose="020F0502020204030204"/>
                <a:ea typeface="Calibri" panose="020F0502020204030204"/>
                <a:sym typeface="+mn-ea"/>
              </a:rPr>
              <a:t>2024 DÖNEMİ KİŞİ BAŞI ELEKTRİK KWH TÜKETİM 17.46 HEDEF BEKLENTİLERİN </a:t>
            </a:r>
            <a:r>
              <a:rPr lang="tr-TR" b="1">
                <a:solidFill>
                  <a:srgbClr val="000000"/>
                </a:solidFill>
                <a:latin typeface="Calibri" panose="020F0502020204030204"/>
                <a:ea typeface="Calibri" panose="020F0502020204030204"/>
                <a:sym typeface="+mn-ea"/>
              </a:rPr>
              <a:t>%17 </a:t>
            </a:r>
            <a:r>
              <a:rPr b="1">
                <a:solidFill>
                  <a:srgbClr val="000000"/>
                </a:solidFill>
                <a:latin typeface="Calibri" panose="020F0502020204030204"/>
                <a:ea typeface="Calibri" panose="020F0502020204030204"/>
                <a:sym typeface="+mn-ea"/>
              </a:rPr>
              <a:t>ÜZERİNDE GERÇEKLEŞMİŞTİR.</a:t>
            </a: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220" b="1" dirty="0">
                <a:solidFill>
                  <a:schemeClr val="bg1"/>
                </a:solidFill>
                <a:latin typeface="+mj-lt"/>
                <a:ea typeface="+mj-ea"/>
                <a:cs typeface="+mj-cs"/>
                <a:sym typeface="+mn-ea"/>
              </a:rPr>
              <a:t>ÇEVRE VE ATIK YÖNETİMİ</a:t>
            </a:r>
            <a:br>
              <a:rPr lang="tr-TR" altLang="en-US" sz="2220" b="1" dirty="0">
                <a:solidFill>
                  <a:schemeClr val="bg1"/>
                </a:solidFill>
                <a:latin typeface="+mj-lt"/>
                <a:ea typeface="+mj-ea"/>
                <a:cs typeface="+mj-cs"/>
                <a:sym typeface="+mn-ea"/>
              </a:rPr>
            </a:br>
            <a:endParaRPr lang="tr-TR" altLang="en-US" sz="2220" b="1" dirty="0">
              <a:solidFill>
                <a:schemeClr val="bg1"/>
              </a:solidFill>
              <a:latin typeface="+mj-lt"/>
              <a:ea typeface="+mj-ea"/>
              <a:cs typeface="+mj-cs"/>
              <a:sym typeface="+mn-ea"/>
            </a:endParaRPr>
          </a:p>
          <a:p>
            <a:pPr algn="ctr"/>
            <a:br>
              <a:rPr lang="en-US" sz="2220" b="1" dirty="0">
                <a:solidFill>
                  <a:schemeClr val="bg1"/>
                </a:solidFill>
                <a:latin typeface="+mj-lt"/>
                <a:ea typeface="+mj-ea"/>
                <a:cs typeface="+mj-cs"/>
                <a:sym typeface="+mn-ea"/>
              </a:rPr>
            </a:br>
            <a:r>
              <a:rPr lang="tr-TR" altLang="en-US" sz="2220" b="1" dirty="0">
                <a:solidFill>
                  <a:schemeClr val="bg1"/>
                </a:solidFill>
                <a:latin typeface="+mj-lt"/>
                <a:ea typeface="+mj-ea"/>
                <a:cs typeface="+mj-cs"/>
                <a:sym typeface="+mn-ea"/>
              </a:rPr>
              <a:t>Ortak alanlar ve odalarımızda plastik,cam,metal,kağıt ve geri dönüştürülemeyen atıkları ayrıştırmaktayız.</a:t>
            </a:r>
            <a:br>
              <a:rPr lang="tr-TR" altLang="en-US" sz="2220" b="1" dirty="0">
                <a:solidFill>
                  <a:schemeClr val="bg1"/>
                </a:solidFill>
                <a:latin typeface="+mj-lt"/>
                <a:ea typeface="+mj-ea"/>
                <a:cs typeface="+mj-cs"/>
                <a:sym typeface="+mn-ea"/>
              </a:rPr>
            </a:br>
            <a:br>
              <a:rPr lang="tr-TR" altLang="en-US" sz="2220" b="1" dirty="0">
                <a:solidFill>
                  <a:schemeClr val="bg1"/>
                </a:solidFill>
                <a:latin typeface="+mj-lt"/>
                <a:ea typeface="+mj-ea"/>
                <a:cs typeface="+mj-cs"/>
                <a:sym typeface="+mn-ea"/>
              </a:rPr>
            </a:br>
            <a:br>
              <a:rPr lang="tr-TR" altLang="en-US" b="1" dirty="0">
                <a:solidFill>
                  <a:schemeClr val="bg1"/>
                </a:solidFill>
                <a:latin typeface="+mj-lt"/>
                <a:ea typeface="+mj-ea"/>
                <a:cs typeface="+mj-cs"/>
                <a:sym typeface="+mn-ea"/>
              </a:rPr>
            </a:br>
            <a:br>
              <a:rPr lang="tr-TR" altLang="en-US" b="1" dirty="0">
                <a:solidFill>
                  <a:schemeClr val="bg1"/>
                </a:solidFill>
                <a:latin typeface="+mj-lt"/>
                <a:ea typeface="+mj-ea"/>
                <a:cs typeface="+mj-cs"/>
                <a:sym typeface="+mn-ea"/>
              </a:rPr>
            </a:br>
            <a:endParaRPr lang="en-US"/>
          </a:p>
        </p:txBody>
      </p:sp>
      <p:sp>
        <p:nvSpPr>
          <p:cNvPr id="2" name="Title 1"/>
          <p:cNvSpPr>
            <a:spLocks noGrp="1"/>
          </p:cNvSpPr>
          <p:nvPr>
            <p:ph type="title"/>
          </p:nvPr>
        </p:nvSpPr>
        <p:spPr>
          <a:xfrm>
            <a:off x="4730750" y="277495"/>
            <a:ext cx="7299960" cy="5584190"/>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tr-TR" altLang="en-US" sz="222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aphicFrame>
        <p:nvGraphicFramePr>
          <p:cNvPr id="5" name="Table 4"/>
          <p:cNvGraphicFramePr/>
          <p:nvPr>
            <p:custDataLst>
              <p:tags r:id="rId1"/>
            </p:custDataLst>
          </p:nvPr>
        </p:nvGraphicFramePr>
        <p:xfrm>
          <a:off x="929640" y="5184140"/>
          <a:ext cx="3355975" cy="786765"/>
        </p:xfrm>
        <a:graphic>
          <a:graphicData uri="http://schemas.openxmlformats.org/drawingml/2006/table">
            <a:tbl>
              <a:tblPr/>
              <a:tblGrid>
                <a:gridCol w="3355975"/>
              </a:tblGrid>
              <a:tr h="786765">
                <a:tc>
                  <a:txBody>
                    <a:bodyPr/>
                    <a:p>
                      <a:pPr algn="ctr" fontAlgn="ctr"/>
                      <a:r>
                        <a:rPr lang="tr-TR" sz="1200" b="1" i="0">
                          <a:solidFill>
                            <a:srgbClr val="000000"/>
                          </a:solidFill>
                          <a:latin typeface="Calibri" panose="020F0502020204030204"/>
                          <a:ea typeface="Calibri" panose="020F0502020204030204"/>
                        </a:rPr>
                        <a:t>      </a:t>
                      </a:r>
                      <a:r>
                        <a:rPr sz="1600" b="1" i="0">
                          <a:solidFill>
                            <a:srgbClr val="000000"/>
                          </a:solidFill>
                          <a:latin typeface="Calibri" panose="020F0502020204030204"/>
                          <a:ea typeface="Calibri" panose="020F0502020204030204"/>
                        </a:rPr>
                        <a:t>2024 DÖNEMİ KİŞİ BAŞ</a:t>
                      </a:r>
                      <a:r>
                        <a:rPr lang="tr-TR" sz="1600" b="1" i="0">
                          <a:solidFill>
                            <a:srgbClr val="000000"/>
                          </a:solidFill>
                          <a:latin typeface="Calibri" panose="020F0502020204030204"/>
                          <a:ea typeface="Calibri" panose="020F0502020204030204"/>
                        </a:rPr>
                        <a:t>I GECELİK KONAKLAMA ATIK MİKTARI 0.55 GR </a:t>
                      </a:r>
                      <a:endParaRPr lang="tr-TR" sz="1600" b="1" i="0">
                        <a:solidFill>
                          <a:srgbClr val="000000"/>
                        </a:solidFill>
                        <a:latin typeface="Calibri" panose="020F0502020204030204"/>
                        <a:ea typeface="Calibri" panose="020F0502020204030204"/>
                      </a:endParaRPr>
                    </a:p>
                    <a:p>
                      <a:pPr algn="ctr" fontAlgn="ctr"/>
                      <a:r>
                        <a:rPr sz="1600" b="1" i="0">
                          <a:solidFill>
                            <a:srgbClr val="000000"/>
                          </a:solidFill>
                          <a:latin typeface="Calibri" panose="020F0502020204030204"/>
                          <a:ea typeface="Calibri" panose="020F0502020204030204"/>
                        </a:rPr>
                        <a:t>GERÇEKLEŞMİŞTİR.</a:t>
                      </a:r>
                      <a:endParaRPr sz="1600" b="1" i="0">
                        <a:solidFill>
                          <a:srgbClr val="000000"/>
                        </a:solidFill>
                        <a:latin typeface="Calibri" panose="020F0502020204030204"/>
                        <a:ea typeface="Calibri" panose="020F0502020204030204"/>
                      </a:endParaRPr>
                    </a:p>
                  </a:txBody>
                  <a:tcPr marL="9842" marR="9842" marT="9842" anchor="ctr" anchorCtr="0">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solidFill>
                      <a:srgbClr val="00B0F0"/>
                    </a:solidFill>
                  </a:tcPr>
                </a:tc>
              </a:tr>
            </a:tbl>
          </a:graphicData>
        </a:graphic>
      </p:graphicFrame>
      <p:pic>
        <p:nvPicPr>
          <p:cNvPr id="3" name="Picture 2"/>
          <p:cNvPicPr/>
          <p:nvPr/>
        </p:nvPicPr>
        <p:blipFill>
          <a:blip r:embed="rId2"/>
          <a:stretch>
            <a:fillRect/>
          </a:stretch>
        </p:blipFill>
        <p:spPr>
          <a:xfrm>
            <a:off x="5781040" y="1945005"/>
            <a:ext cx="5446395" cy="2586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02" name="Rectangle 2101"/>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Rectangle 2103"/>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38760" y="320675"/>
            <a:ext cx="5735320" cy="6330950"/>
          </a:xfrm>
        </p:spPr>
        <p:txBody>
          <a:bodyPr vert="horz" lIns="91440" tIns="45720" rIns="91440" bIns="45720" rtlCol="0" anchor="b">
            <a:normAutofit fontScale="90000"/>
          </a:bodyPr>
          <a:lstStyle/>
          <a:p>
            <a:pPr fontAlgn="base"/>
            <a:br>
              <a:rPr lang="en-US" sz="1800" b="1" dirty="0">
                <a:solidFill>
                  <a:schemeClr val="bg1"/>
                </a:solidFill>
              </a:rPr>
            </a:br>
            <a:br>
              <a:rPr lang="en-US" sz="1780" b="1" dirty="0">
                <a:solidFill>
                  <a:schemeClr val="bg1"/>
                </a:solidFill>
              </a:rPr>
            </a:br>
            <a:br>
              <a:rPr lang="en-US" sz="1780" b="1" dirty="0">
                <a:solidFill>
                  <a:schemeClr val="bg1"/>
                </a:solidFill>
              </a:rPr>
            </a:br>
            <a:br>
              <a:rPr lang="en-US" sz="2220" b="1" dirty="0">
                <a:solidFill>
                  <a:schemeClr val="bg1"/>
                </a:solidFill>
              </a:rPr>
            </a:br>
            <a:r>
              <a:rPr lang="en-US" sz="2665" b="1" dirty="0">
                <a:solidFill>
                  <a:schemeClr val="bg1"/>
                </a:solidFill>
                <a:sym typeface="+mn-ea"/>
              </a:rPr>
              <a:t>HAKKIMIZDA</a:t>
            </a:r>
            <a:br>
              <a:rPr lang="en-US" sz="2665" b="1" dirty="0">
                <a:solidFill>
                  <a:schemeClr val="bg1"/>
                </a:solidFill>
                <a:sym typeface="+mn-ea"/>
              </a:rPr>
            </a:br>
            <a:br>
              <a:rPr lang="en-US" sz="2665" b="1" dirty="0">
                <a:solidFill>
                  <a:schemeClr val="bg1"/>
                </a:solidFill>
                <a:sym typeface="+mn-ea"/>
              </a:rPr>
            </a:br>
            <a:br>
              <a:rPr lang="en-US" sz="2220" b="1" dirty="0">
                <a:solidFill>
                  <a:schemeClr val="bg1"/>
                </a:solidFill>
                <a:sym typeface="+mn-ea"/>
              </a:rPr>
            </a:br>
            <a:r>
              <a:rPr lang="tr-TR" altLang="en-US" sz="2220" b="1" dirty="0">
                <a:solidFill>
                  <a:schemeClr val="bg1"/>
                </a:solidFill>
                <a:sym typeface="+mn-ea"/>
              </a:rPr>
              <a:t>KAIPO </a:t>
            </a:r>
            <a:r>
              <a:rPr lang="tr-TR" altLang="en-US" sz="2220" b="1" dirty="0">
                <a:solidFill>
                  <a:schemeClr val="bg1"/>
                </a:solidFill>
                <a:effectLst/>
                <a:sym typeface="+mn-ea"/>
              </a:rPr>
              <a:t>, İzmir ili , Çeşme</a:t>
            </a:r>
            <a:r>
              <a:rPr lang="en-US" sz="2220" b="1" dirty="0">
                <a:solidFill>
                  <a:schemeClr val="bg1"/>
                </a:solidFill>
                <a:effectLst/>
                <a:sym typeface="+mn-ea"/>
              </a:rPr>
              <a:t> ilçesine bağlı bulunmakta</a:t>
            </a:r>
            <a:r>
              <a:rPr lang="tr-TR" altLang="en-US" sz="2220" b="1" dirty="0">
                <a:solidFill>
                  <a:schemeClr val="bg1"/>
                </a:solidFill>
                <a:effectLst/>
                <a:sym typeface="+mn-ea"/>
              </a:rPr>
              <a:t>   </a:t>
            </a:r>
            <a:r>
              <a:rPr lang="en-US" sz="2220" b="1" dirty="0">
                <a:solidFill>
                  <a:schemeClr val="bg1"/>
                </a:solidFill>
                <a:effectLst/>
                <a:sym typeface="+mn-ea"/>
              </a:rPr>
              <a:t>olup</a:t>
            </a:r>
            <a:r>
              <a:rPr lang="tr-TR" altLang="en-US" sz="2220" b="1" dirty="0">
                <a:solidFill>
                  <a:schemeClr val="bg1"/>
                </a:solidFill>
                <a:effectLst/>
                <a:sym typeface="+mn-ea"/>
              </a:rPr>
              <a:t> Alaçatı mahallesinde 16 oda/ 32</a:t>
            </a:r>
            <a:r>
              <a:rPr lang="en-US" sz="2220" b="1" dirty="0">
                <a:solidFill>
                  <a:schemeClr val="bg1"/>
                </a:solidFill>
                <a:effectLst/>
                <a:sym typeface="+mn-ea"/>
              </a:rPr>
              <a:t> </a:t>
            </a:r>
            <a:r>
              <a:rPr lang="tr-TR" altLang="en-US" sz="2220" b="1" dirty="0">
                <a:solidFill>
                  <a:schemeClr val="bg1"/>
                </a:solidFill>
                <a:effectLst/>
                <a:sym typeface="+mn-ea"/>
              </a:rPr>
              <a:t>yatak</a:t>
            </a:r>
            <a:r>
              <a:rPr lang="en-US" sz="2220" b="1" dirty="0">
                <a:solidFill>
                  <a:schemeClr val="bg1"/>
                </a:solidFill>
                <a:effectLst/>
                <a:sym typeface="+mn-ea"/>
              </a:rPr>
              <a:t> kapasite</a:t>
            </a:r>
            <a:r>
              <a:rPr lang="tr-TR" altLang="en-US" sz="2220" b="1" dirty="0">
                <a:solidFill>
                  <a:schemeClr val="bg1"/>
                </a:solidFill>
                <a:effectLst/>
                <a:sym typeface="+mn-ea"/>
              </a:rPr>
              <a:t>siyle  hizmet vermektedir.</a:t>
            </a:r>
            <a:br>
              <a:rPr lang="tr-TR" altLang="en-US" sz="2220" b="1" dirty="0">
                <a:solidFill>
                  <a:schemeClr val="bg1"/>
                </a:solidFill>
                <a:effectLst/>
                <a:sym typeface="+mn-ea"/>
              </a:rPr>
            </a:br>
            <a:br>
              <a:rPr lang="tr-TR" altLang="en-US" sz="2220" b="1" dirty="0">
                <a:solidFill>
                  <a:schemeClr val="bg1"/>
                </a:solidFill>
                <a:effectLst/>
                <a:sym typeface="+mn-ea"/>
              </a:rPr>
            </a:br>
            <a:r>
              <a:rPr lang="tr-TR" altLang="en-US" sz="2220" b="1" dirty="0">
                <a:solidFill>
                  <a:schemeClr val="bg1"/>
                </a:solidFill>
                <a:effectLst/>
                <a:sym typeface="+mn-ea"/>
              </a:rPr>
              <a:t>D</a:t>
            </a:r>
            <a:r>
              <a:rPr lang="en-US" sz="2220" b="1" dirty="0">
                <a:solidFill>
                  <a:schemeClr val="bg1"/>
                </a:solidFill>
                <a:effectLst/>
                <a:sym typeface="+mn-ea"/>
              </a:rPr>
              <a:t>oğayla konforun iç içe geçtiği </a:t>
            </a:r>
            <a:r>
              <a:rPr lang="tr-TR" altLang="en-US" sz="2220" b="1" dirty="0">
                <a:solidFill>
                  <a:schemeClr val="bg1"/>
                </a:solidFill>
                <a:effectLst/>
                <a:sym typeface="+mn-ea"/>
              </a:rPr>
              <a:t> </a:t>
            </a:r>
            <a:r>
              <a:rPr lang="en-US" sz="2220" b="1" dirty="0">
                <a:solidFill>
                  <a:schemeClr val="bg1"/>
                </a:solidFill>
                <a:effectLst/>
                <a:sym typeface="+mn-ea"/>
              </a:rPr>
              <a:t>mimarisiyle, kuşların, ağaçların, çiçeklerin, güneşin, toprağın kısaca dört elementin refakatinde açık ve kapalı alan</a:t>
            </a:r>
            <a:r>
              <a:rPr lang="tr-TR" altLang="en-US" sz="2220" b="1" dirty="0">
                <a:solidFill>
                  <a:schemeClr val="bg1"/>
                </a:solidFill>
                <a:effectLst/>
                <a:sym typeface="+mn-ea"/>
              </a:rPr>
              <a:t>larıyl</a:t>
            </a:r>
            <a:r>
              <a:rPr lang="en-US" sz="2220" b="1" dirty="0">
                <a:solidFill>
                  <a:schemeClr val="bg1"/>
                </a:solidFill>
                <a:effectLst/>
                <a:sym typeface="+mn-ea"/>
              </a:rPr>
              <a:t>a </a:t>
            </a:r>
            <a:r>
              <a:rPr lang="tr-TR" altLang="en-US" sz="2220" b="1" dirty="0">
                <a:solidFill>
                  <a:schemeClr val="bg1"/>
                </a:solidFill>
                <a:effectLst/>
                <a:sym typeface="+mn-ea"/>
              </a:rPr>
              <a:t>misafirlerine </a:t>
            </a:r>
            <a:r>
              <a:rPr lang="en-US" sz="2220" b="1" dirty="0">
                <a:solidFill>
                  <a:schemeClr val="bg1"/>
                </a:solidFill>
                <a:effectLst/>
                <a:sym typeface="+mn-ea"/>
              </a:rPr>
              <a:t>ev sahipliği yapmaktadır.</a:t>
            </a:r>
            <a:br>
              <a:rPr lang="en-US" sz="2220" b="1" dirty="0">
                <a:solidFill>
                  <a:schemeClr val="bg1"/>
                </a:solidFill>
                <a:effectLst/>
                <a:sym typeface="+mn-ea"/>
              </a:rPr>
            </a:br>
            <a:br>
              <a:rPr lang="en-US" sz="2220" b="1" dirty="0">
                <a:solidFill>
                  <a:schemeClr val="bg1"/>
                </a:solidFill>
                <a:effectLst/>
                <a:sym typeface="+mn-ea"/>
              </a:rPr>
            </a:br>
            <a:r>
              <a:rPr lang="en-US" sz="2220" b="1" dirty="0">
                <a:solidFill>
                  <a:schemeClr val="bg1"/>
                </a:solidFill>
                <a:effectLst/>
                <a:sym typeface="+mn-ea"/>
              </a:rPr>
              <a:t>Konaklama tesisi </a:t>
            </a:r>
            <a:r>
              <a:rPr lang="tr-TR" altLang="en-US" sz="2220" b="1" dirty="0">
                <a:solidFill>
                  <a:schemeClr val="bg1"/>
                </a:solidFill>
                <a:effectLst/>
                <a:sym typeface="+mn-ea"/>
              </a:rPr>
              <a:t>Alaçatı</a:t>
            </a:r>
            <a:r>
              <a:rPr lang="en-US" sz="2220" b="1" dirty="0">
                <a:solidFill>
                  <a:schemeClr val="bg1"/>
                </a:solidFill>
                <a:effectLst/>
                <a:sym typeface="+mn-ea"/>
              </a:rPr>
              <a:t> merkez</a:t>
            </a:r>
            <a:r>
              <a:rPr lang="tr-TR" altLang="en-US" sz="2220" b="1" dirty="0">
                <a:solidFill>
                  <a:schemeClr val="bg1"/>
                </a:solidFill>
                <a:effectLst/>
                <a:sym typeface="+mn-ea"/>
              </a:rPr>
              <a:t>de </a:t>
            </a:r>
            <a:r>
              <a:rPr lang="en-US" sz="2220" b="1" dirty="0">
                <a:solidFill>
                  <a:schemeClr val="bg1"/>
                </a:solidFill>
                <a:effectLst/>
                <a:sym typeface="+mn-ea"/>
              </a:rPr>
              <a:t>bulun</a:t>
            </a:r>
            <a:r>
              <a:rPr lang="tr-TR" altLang="en-US" sz="2220" b="1" dirty="0">
                <a:solidFill>
                  <a:schemeClr val="bg1"/>
                </a:solidFill>
                <a:effectLst/>
                <a:sym typeface="+mn-ea"/>
              </a:rPr>
              <a:t>maktadır. Çeşme Müzesi 8 km. Yıldız Burnu Değirmeni 5.2 km, Alaçatı Otobüs Terminali 400 mt.ve Adnan Menderes Havalimanı 85 km.uzaklıktadır.</a:t>
            </a:r>
            <a:br>
              <a:rPr lang="en-US" sz="2220" b="1" dirty="0">
                <a:solidFill>
                  <a:schemeClr val="bg1"/>
                </a:solidFill>
                <a:sym typeface="+mn-ea"/>
              </a:rPr>
            </a:br>
            <a:br>
              <a:rPr lang="en-US" sz="2220" b="1" dirty="0">
                <a:solidFill>
                  <a:schemeClr val="bg1"/>
                </a:solidFill>
                <a:sym typeface="+mn-ea"/>
              </a:rPr>
            </a:br>
            <a:br>
              <a:rPr lang="en-US" sz="2220" b="1" dirty="0">
                <a:solidFill>
                  <a:schemeClr val="bg1"/>
                </a:solidFill>
                <a:sym typeface="+mn-ea"/>
              </a:rPr>
            </a:br>
            <a:br>
              <a:rPr lang="en-US" sz="2220" b="1" dirty="0">
                <a:solidFill>
                  <a:schemeClr val="bg1"/>
                </a:solidFill>
                <a:sym typeface="+mn-ea"/>
              </a:rPr>
            </a:br>
            <a:endParaRPr lang="en-US" altLang="en-US" sz="2220" b="1" dirty="0">
              <a:solidFill>
                <a:schemeClr val="bg1"/>
              </a:solidFill>
              <a:sym typeface="+mn-ea"/>
            </a:endParaRPr>
          </a:p>
        </p:txBody>
      </p:sp>
      <p:pic>
        <p:nvPicPr>
          <p:cNvPr id="4" name="Picture 3"/>
          <p:cNvPicPr/>
          <p:nvPr/>
        </p:nvPicPr>
        <p:blipFill>
          <a:blip r:embed="rId1"/>
          <a:stretch>
            <a:fillRect/>
          </a:stretch>
        </p:blipFill>
        <p:spPr>
          <a:xfrm>
            <a:off x="6708968" y="0"/>
            <a:ext cx="548347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6910" y="974090"/>
            <a:ext cx="3785235" cy="5288915"/>
          </a:xfrm>
        </p:spPr>
        <p:txBody>
          <a:bodyPr vert="horz" lIns="91440" tIns="45720" rIns="91440" bIns="45720" rtlCol="0" anchor="b">
            <a:normAutofit fontScale="90000"/>
          </a:bodyPr>
          <a:lstStyle/>
          <a:p>
            <a:pPr algn="ctr" fontAlgn="base"/>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445" b="1" kern="1200" dirty="0">
                <a:solidFill>
                  <a:schemeClr val="bg1"/>
                </a:solidFill>
                <a:latin typeface="+mj-lt"/>
                <a:ea typeface="+mj-ea"/>
                <a:cs typeface="+mj-cs"/>
              </a:rPr>
              <a:t>HİZMETLERİMİZ</a:t>
            </a:r>
            <a:br>
              <a:rPr lang="tr-TR" altLang="en-US" sz="2445" b="1" kern="1200" dirty="0">
                <a:solidFill>
                  <a:schemeClr val="bg1"/>
                </a:solidFill>
                <a:latin typeface="+mj-lt"/>
                <a:ea typeface="+mj-ea"/>
                <a:cs typeface="+mj-cs"/>
              </a:rPr>
            </a:br>
            <a:br>
              <a:rPr lang="tr-TR" altLang="en-US" sz="2445" b="1" kern="1200" dirty="0">
                <a:solidFill>
                  <a:schemeClr val="bg1"/>
                </a:solidFill>
                <a:latin typeface="+mj-lt"/>
                <a:ea typeface="+mj-ea"/>
                <a:cs typeface="+mj-cs"/>
              </a:rPr>
            </a:br>
            <a:r>
              <a:rPr lang="tr-TR" altLang="en-US" sz="2220" b="1" kern="1200" dirty="0">
                <a:solidFill>
                  <a:schemeClr val="bg1"/>
                </a:solidFill>
                <a:latin typeface="+mj-lt"/>
                <a:ea typeface="+mj-ea"/>
                <a:cs typeface="+mj-cs"/>
              </a:rPr>
              <a:t>7/24 Resepsiyon</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Concierge</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Emanet Dolabı</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Restaurant</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Cafe</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Oda Servisi</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Kahvaltı </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Etkinlik ve Organizasyon</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Havuz</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Transfer</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Çalışma Alanı</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Çamaşırhane</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Ütü</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Bahçe</a:t>
            </a:r>
            <a:br>
              <a:rPr lang="tr-TR" altLang="en-US" sz="2220" b="1" kern="1200" dirty="0">
                <a:solidFill>
                  <a:schemeClr val="bg1"/>
                </a:solidFill>
                <a:latin typeface="+mj-lt"/>
                <a:ea typeface="+mj-ea"/>
                <a:cs typeface="+mj-cs"/>
              </a:rPr>
            </a:br>
            <a:r>
              <a:rPr lang="tr-TR" altLang="en-US" sz="2220" b="1" kern="1200" dirty="0">
                <a:solidFill>
                  <a:schemeClr val="bg1"/>
                </a:solidFill>
                <a:latin typeface="+mj-lt"/>
                <a:ea typeface="+mj-ea"/>
                <a:cs typeface="+mj-cs"/>
              </a:rPr>
              <a:t> Kablosuz İnternet Bağlantısı</a:t>
            </a:r>
            <a:endParaRPr lang="tr-TR" altLang="en-US" sz="222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p:nvPr/>
        </p:nvPicPr>
        <p:blipFill>
          <a:blip r:embed="rId1"/>
          <a:stretch>
            <a:fillRect/>
          </a:stretch>
        </p:blipFill>
        <p:spPr>
          <a:xfrm>
            <a:off x="5050790" y="624840"/>
            <a:ext cx="3399155" cy="2950845"/>
          </a:xfrm>
          <a:prstGeom prst="rect">
            <a:avLst/>
          </a:prstGeom>
        </p:spPr>
      </p:pic>
      <p:pic>
        <p:nvPicPr>
          <p:cNvPr id="4" name="Picture 3"/>
          <p:cNvPicPr/>
          <p:nvPr/>
        </p:nvPicPr>
        <p:blipFill>
          <a:blip r:embed="rId2"/>
          <a:stretch>
            <a:fillRect/>
          </a:stretch>
        </p:blipFill>
        <p:spPr>
          <a:xfrm>
            <a:off x="5050790" y="3684905"/>
            <a:ext cx="3399155" cy="2671445"/>
          </a:xfrm>
          <a:prstGeom prst="rect">
            <a:avLst/>
          </a:prstGeom>
        </p:spPr>
      </p:pic>
      <p:pic>
        <p:nvPicPr>
          <p:cNvPr id="5" name="Picture 4"/>
          <p:cNvPicPr/>
          <p:nvPr/>
        </p:nvPicPr>
        <p:blipFill>
          <a:blip r:embed="rId3"/>
          <a:stretch>
            <a:fillRect/>
          </a:stretch>
        </p:blipFill>
        <p:spPr>
          <a:xfrm>
            <a:off x="8641715" y="624840"/>
            <a:ext cx="3422650" cy="2950210"/>
          </a:xfrm>
          <a:prstGeom prst="rect">
            <a:avLst/>
          </a:prstGeom>
        </p:spPr>
      </p:pic>
      <p:pic>
        <p:nvPicPr>
          <p:cNvPr id="6" name="Picture 5"/>
          <p:cNvPicPr/>
          <p:nvPr/>
        </p:nvPicPr>
        <p:blipFill>
          <a:blip r:embed="rId4"/>
          <a:stretch>
            <a:fillRect/>
          </a:stretch>
        </p:blipFill>
        <p:spPr>
          <a:xfrm>
            <a:off x="8641715" y="3684905"/>
            <a:ext cx="3423285" cy="2671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6910" y="625475"/>
            <a:ext cx="3785235" cy="5191760"/>
          </a:xfrm>
        </p:spPr>
        <p:txBody>
          <a:bodyPr vert="horz" lIns="91440" tIns="45720" rIns="91440" bIns="45720" rtlCol="0" anchor="b">
            <a:normAutofit fontScale="90000"/>
          </a:bodyPr>
          <a:lstStyle/>
          <a:p>
            <a:pPr algn="ctr" fontAlgn="base"/>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br>
              <a:rPr lang="en-US" sz="2220" b="1" kern="1200" dirty="0">
                <a:solidFill>
                  <a:schemeClr val="bg1"/>
                </a:solidFill>
                <a:latin typeface="+mj-lt"/>
                <a:ea typeface="+mj-ea"/>
                <a:cs typeface="+mj-cs"/>
              </a:rPr>
            </a:br>
            <a:br>
              <a:rPr lang="en-US" sz="2220" b="1" kern="1200" dirty="0">
                <a:solidFill>
                  <a:schemeClr val="bg1"/>
                </a:solidFill>
                <a:latin typeface="+mj-lt"/>
                <a:ea typeface="+mj-ea"/>
                <a:cs typeface="+mj-cs"/>
              </a:rPr>
            </a:br>
            <a:r>
              <a:rPr lang="en-US" sz="2445" b="1" dirty="0">
                <a:solidFill>
                  <a:schemeClr val="bg1"/>
                </a:solidFill>
                <a:sym typeface="+mn-ea"/>
              </a:rPr>
              <a:t>ODALARIMIZ</a:t>
            </a:r>
            <a:r>
              <a:rPr lang="tr-TR" altLang="en-US" sz="2445" b="1" dirty="0">
                <a:solidFill>
                  <a:schemeClr val="bg1"/>
                </a:solidFill>
                <a:sym typeface="+mn-ea"/>
              </a:rPr>
              <a:t>DA</a:t>
            </a:r>
            <a:br>
              <a:rPr lang="en-US" sz="2445" b="1" dirty="0">
                <a:solidFill>
                  <a:schemeClr val="bg1"/>
                </a:solidFill>
                <a:sym typeface="+mn-ea"/>
              </a:rPr>
            </a:br>
            <a:br>
              <a:rPr lang="tr-TR" altLang="en-US" sz="2445" b="1" dirty="0">
                <a:solidFill>
                  <a:schemeClr val="bg1"/>
                </a:solidFill>
                <a:sym typeface="+mn-ea"/>
              </a:rPr>
            </a:br>
            <a:r>
              <a:rPr lang="tr-TR" altLang="en-US" sz="2445" b="1" dirty="0">
                <a:solidFill>
                  <a:schemeClr val="bg1"/>
                </a:solidFill>
                <a:sym typeface="+mn-ea"/>
              </a:rPr>
              <a:t>LCD Tv</a:t>
            </a:r>
            <a:br>
              <a:rPr lang="tr-TR" altLang="en-US" sz="2445" b="1" dirty="0">
                <a:solidFill>
                  <a:schemeClr val="bg1"/>
                </a:solidFill>
                <a:sym typeface="+mn-ea"/>
              </a:rPr>
            </a:br>
            <a:r>
              <a:rPr lang="tr-TR" altLang="en-US" sz="2445" b="1" dirty="0">
                <a:solidFill>
                  <a:schemeClr val="bg1"/>
                </a:solidFill>
                <a:sym typeface="+mn-ea"/>
              </a:rPr>
              <a:t>Klima</a:t>
            </a:r>
            <a:br>
              <a:rPr lang="tr-TR" altLang="en-US" sz="2445" b="1" dirty="0">
                <a:solidFill>
                  <a:schemeClr val="bg1"/>
                </a:solidFill>
                <a:sym typeface="+mn-ea"/>
              </a:rPr>
            </a:br>
            <a:r>
              <a:rPr lang="tr-TR" altLang="en-US" sz="2445" b="1" dirty="0">
                <a:solidFill>
                  <a:schemeClr val="bg1"/>
                </a:solidFill>
                <a:sym typeface="+mn-ea"/>
              </a:rPr>
              <a:t>Saç Kurutma Makinesi</a:t>
            </a:r>
            <a:br>
              <a:rPr lang="tr-TR" altLang="en-US" sz="2445" b="1" dirty="0">
                <a:solidFill>
                  <a:schemeClr val="bg1"/>
                </a:solidFill>
                <a:sym typeface="+mn-ea"/>
              </a:rPr>
            </a:br>
            <a:r>
              <a:rPr lang="tr-TR" altLang="en-US" sz="2445" b="1" dirty="0">
                <a:solidFill>
                  <a:schemeClr val="bg1"/>
                </a:solidFill>
                <a:sym typeface="+mn-ea"/>
              </a:rPr>
              <a:t>Mini Buzdolabı</a:t>
            </a:r>
            <a:br>
              <a:rPr lang="tr-TR" altLang="en-US" sz="2445" b="1" dirty="0">
                <a:solidFill>
                  <a:schemeClr val="bg1"/>
                </a:solidFill>
                <a:sym typeface="+mn-ea"/>
              </a:rPr>
            </a:br>
            <a:r>
              <a:rPr lang="tr-TR" altLang="en-US" sz="2445" b="1" dirty="0">
                <a:solidFill>
                  <a:schemeClr val="bg1"/>
                </a:solidFill>
                <a:sym typeface="+mn-ea"/>
              </a:rPr>
              <a:t>Kettle</a:t>
            </a:r>
            <a:br>
              <a:rPr lang="tr-TR" altLang="en-US" sz="2445" b="1" dirty="0">
                <a:solidFill>
                  <a:schemeClr val="bg1"/>
                </a:solidFill>
                <a:sym typeface="+mn-ea"/>
              </a:rPr>
            </a:br>
            <a:r>
              <a:rPr lang="tr-TR" altLang="en-US" sz="2445" b="1" dirty="0">
                <a:solidFill>
                  <a:schemeClr val="bg1"/>
                </a:solidFill>
                <a:sym typeface="+mn-ea"/>
              </a:rPr>
              <a:t>Kasa</a:t>
            </a:r>
            <a:br>
              <a:rPr lang="tr-TR" altLang="en-US" sz="2445" b="1" dirty="0">
                <a:solidFill>
                  <a:schemeClr val="bg1"/>
                </a:solidFill>
                <a:sym typeface="+mn-ea"/>
              </a:rPr>
            </a:br>
            <a:r>
              <a:rPr lang="tr-TR" altLang="en-US" sz="2445" b="1" dirty="0">
                <a:solidFill>
                  <a:schemeClr val="bg1"/>
                </a:solidFill>
                <a:sym typeface="+mn-ea"/>
              </a:rPr>
              <a:t>Oturma Grubu</a:t>
            </a:r>
            <a:br>
              <a:rPr lang="tr-TR" altLang="en-US" sz="2445" b="1" dirty="0">
                <a:solidFill>
                  <a:schemeClr val="bg1"/>
                </a:solidFill>
                <a:sym typeface="+mn-ea"/>
              </a:rPr>
            </a:br>
            <a:r>
              <a:rPr lang="tr-TR" altLang="en-US" sz="2445" b="1" dirty="0">
                <a:solidFill>
                  <a:schemeClr val="bg1"/>
                </a:solidFill>
                <a:sym typeface="+mn-ea"/>
              </a:rPr>
              <a:t>Havlu</a:t>
            </a:r>
            <a:br>
              <a:rPr lang="tr-TR" altLang="en-US" sz="2445" b="1" dirty="0">
                <a:solidFill>
                  <a:schemeClr val="bg1"/>
                </a:solidFill>
                <a:sym typeface="+mn-ea"/>
              </a:rPr>
            </a:br>
            <a:r>
              <a:rPr lang="tr-TR" altLang="en-US" sz="2445" b="1" dirty="0">
                <a:solidFill>
                  <a:schemeClr val="bg1"/>
                </a:solidFill>
                <a:sym typeface="+mn-ea"/>
              </a:rPr>
              <a:t>Terlik</a:t>
            </a:r>
            <a:br>
              <a:rPr lang="tr-TR" altLang="en-US" sz="2445" b="1" dirty="0">
                <a:solidFill>
                  <a:schemeClr val="bg1"/>
                </a:solidFill>
                <a:sym typeface="+mn-ea"/>
              </a:rPr>
            </a:br>
            <a:r>
              <a:rPr lang="tr-TR" altLang="en-US" sz="2445" b="1" dirty="0">
                <a:solidFill>
                  <a:schemeClr val="bg1"/>
                </a:solidFill>
                <a:sym typeface="+mn-ea"/>
              </a:rPr>
              <a:t>Şampuan</a:t>
            </a:r>
            <a:br>
              <a:rPr lang="tr-TR" altLang="en-US" sz="2445" b="1" dirty="0">
                <a:solidFill>
                  <a:schemeClr val="bg1"/>
                </a:solidFill>
                <a:sym typeface="+mn-ea"/>
              </a:rPr>
            </a:br>
            <a:r>
              <a:rPr lang="tr-TR" altLang="en-US" sz="2445" b="1" dirty="0">
                <a:solidFill>
                  <a:schemeClr val="bg1"/>
                </a:solidFill>
                <a:sym typeface="+mn-ea"/>
              </a:rPr>
              <a:t>Duş Jeli</a:t>
            </a:r>
            <a:br>
              <a:rPr lang="tr-TR" altLang="en-US" sz="2445" b="1" dirty="0">
                <a:solidFill>
                  <a:schemeClr val="bg1"/>
                </a:solidFill>
                <a:sym typeface="+mn-ea"/>
              </a:rPr>
            </a:br>
            <a:r>
              <a:rPr lang="tr-TR" altLang="en-US" sz="2445" b="1" dirty="0">
                <a:solidFill>
                  <a:schemeClr val="bg1"/>
                </a:solidFill>
                <a:sym typeface="+mn-ea"/>
              </a:rPr>
              <a:t>El Sabunu</a:t>
            </a:r>
            <a:br>
              <a:rPr lang="tr-TR" altLang="en-US" sz="2445" b="1" dirty="0">
                <a:solidFill>
                  <a:schemeClr val="bg1"/>
                </a:solidFill>
                <a:sym typeface="+mn-ea"/>
              </a:rPr>
            </a:br>
            <a:r>
              <a:rPr lang="tr-TR" altLang="en-US" sz="2445" b="1" dirty="0">
                <a:solidFill>
                  <a:schemeClr val="bg1"/>
                </a:solidFill>
                <a:sym typeface="+mn-ea"/>
              </a:rPr>
              <a:t>Sigara İçilmeyen Odalar</a:t>
            </a:r>
            <a:br>
              <a:rPr lang="tr-TR" altLang="en-US" sz="2445" b="1" dirty="0">
                <a:solidFill>
                  <a:schemeClr val="bg1"/>
                </a:solidFill>
                <a:sym typeface="+mn-ea"/>
              </a:rPr>
            </a:br>
            <a:r>
              <a:rPr lang="tr-TR" altLang="en-US" sz="2445" b="1" dirty="0">
                <a:solidFill>
                  <a:schemeClr val="bg1"/>
                </a:solidFill>
                <a:sym typeface="+mn-ea"/>
              </a:rPr>
              <a:t>Bahçe,Havuz Manzaralı</a:t>
            </a: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p:nvPr/>
        </p:nvPicPr>
        <p:blipFill>
          <a:blip r:embed="rId1"/>
          <a:stretch>
            <a:fillRect/>
          </a:stretch>
        </p:blipFill>
        <p:spPr>
          <a:xfrm>
            <a:off x="4979035" y="531495"/>
            <a:ext cx="3591560" cy="2896870"/>
          </a:xfrm>
          <a:prstGeom prst="rect">
            <a:avLst/>
          </a:prstGeom>
        </p:spPr>
      </p:pic>
      <p:pic>
        <p:nvPicPr>
          <p:cNvPr id="4" name="Picture 3"/>
          <p:cNvPicPr/>
          <p:nvPr/>
        </p:nvPicPr>
        <p:blipFill>
          <a:blip r:embed="rId2"/>
          <a:stretch>
            <a:fillRect/>
          </a:stretch>
        </p:blipFill>
        <p:spPr>
          <a:xfrm>
            <a:off x="4979035" y="3557270"/>
            <a:ext cx="3592195" cy="2799080"/>
          </a:xfrm>
          <a:prstGeom prst="rect">
            <a:avLst/>
          </a:prstGeom>
        </p:spPr>
      </p:pic>
      <p:pic>
        <p:nvPicPr>
          <p:cNvPr id="5" name="Picture 4"/>
          <p:cNvPicPr/>
          <p:nvPr/>
        </p:nvPicPr>
        <p:blipFill>
          <a:blip r:embed="rId3"/>
          <a:stretch>
            <a:fillRect/>
          </a:stretch>
        </p:blipFill>
        <p:spPr>
          <a:xfrm>
            <a:off x="8690610" y="532130"/>
            <a:ext cx="3257550" cy="5824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200" b="1" dirty="0">
                <a:solidFill>
                  <a:schemeClr val="bg1"/>
                </a:solidFill>
                <a:latin typeface="+mj-lt"/>
                <a:ea typeface="+mj-ea"/>
                <a:cs typeface="+mj-cs"/>
                <a:sym typeface="+mn-ea"/>
              </a:rPr>
              <a:t>YİYECEK &amp; İÇECEK</a:t>
            </a:r>
            <a:br>
              <a:rPr lang="tr-TR" altLang="en-US" sz="2200" b="1" dirty="0">
                <a:solidFill>
                  <a:schemeClr val="bg1"/>
                </a:solidFill>
                <a:latin typeface="+mj-lt"/>
                <a:ea typeface="+mj-ea"/>
                <a:cs typeface="+mj-cs"/>
                <a:sym typeface="+mn-ea"/>
              </a:rPr>
            </a:br>
            <a:br>
              <a:rPr lang="tr-TR" altLang="en-US" sz="2200" b="1" dirty="0">
                <a:solidFill>
                  <a:schemeClr val="bg1"/>
                </a:solidFill>
                <a:latin typeface="+mj-lt"/>
                <a:ea typeface="+mj-ea"/>
                <a:cs typeface="+mj-cs"/>
                <a:sym typeface="+mn-ea"/>
              </a:rPr>
            </a:br>
            <a:br>
              <a:rPr lang="tr-TR" altLang="en-US" sz="2200" b="1" dirty="0">
                <a:solidFill>
                  <a:schemeClr val="bg1"/>
                </a:solidFill>
                <a:latin typeface="+mj-lt"/>
                <a:ea typeface="+mj-ea"/>
                <a:cs typeface="+mj-cs"/>
                <a:sym typeface="+mn-ea"/>
              </a:rPr>
            </a:br>
            <a:r>
              <a:rPr lang="tr-TR" altLang="en-US" sz="2200" b="1" dirty="0">
                <a:solidFill>
                  <a:schemeClr val="bg1"/>
                </a:solidFill>
                <a:latin typeface="+mj-lt"/>
                <a:ea typeface="+mj-ea"/>
                <a:cs typeface="+mj-cs"/>
                <a:sym typeface="+mn-ea"/>
              </a:rPr>
              <a:t>Oda Kahvaltı konseptiyle hizmet veren KAIPO’nun bahçesinde bulunan bistro cafesinde gün boyu yiyecek içecek ihtiyaçlarınızı karşılayabilir veya yakın civarda faaliyet gösteren yerel restorantları ziyaret edebilirsiniz.</a:t>
            </a:r>
            <a:br>
              <a:rPr lang="en-US" sz="2200" b="1" dirty="0">
                <a:solidFill>
                  <a:schemeClr val="bg1"/>
                </a:solidFill>
                <a:latin typeface="+mj-lt"/>
                <a:ea typeface="+mj-ea"/>
                <a:cs typeface="+mj-cs"/>
                <a:sym typeface="+mn-ea"/>
              </a:rPr>
            </a:br>
            <a:br>
              <a:rPr lang="en-US" b="1" dirty="0">
                <a:solidFill>
                  <a:schemeClr val="bg1"/>
                </a:solidFill>
                <a:latin typeface="+mj-lt"/>
                <a:ea typeface="+mj-ea"/>
                <a:cs typeface="+mj-cs"/>
                <a:sym typeface="+mn-ea"/>
              </a:rPr>
            </a:br>
            <a:endParaRPr lang="en-US"/>
          </a:p>
        </p:txBody>
      </p:sp>
      <p:sp>
        <p:nvSpPr>
          <p:cNvPr id="2" name="Title 1"/>
          <p:cNvSpPr>
            <a:spLocks noGrp="1"/>
          </p:cNvSpPr>
          <p:nvPr>
            <p:ph type="title"/>
          </p:nvPr>
        </p:nvSpPr>
        <p:spPr>
          <a:xfrm>
            <a:off x="4730750" y="532130"/>
            <a:ext cx="7137400" cy="6090920"/>
          </a:xfrm>
        </p:spPr>
        <p:txBody>
          <a:bodyPr vert="horz" lIns="91440" tIns="45720" rIns="91440" bIns="45720" rtlCol="0" anchor="b">
            <a:normAutofit/>
          </a:bodyPr>
          <a:lstStyle/>
          <a:p>
            <a:pPr algn="ctr" fontAlgn="base"/>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kern="1200" dirty="0">
                <a:solidFill>
                  <a:schemeClr val="bg1"/>
                </a:solidFill>
                <a:latin typeface="+mj-lt"/>
                <a:ea typeface="+mj-ea"/>
                <a:cs typeface="+mj-cs"/>
              </a:rPr>
            </a:br>
            <a:r>
              <a:rPr lang="tr-TR" altLang="en-US" sz="2220" b="1" kern="1200" dirty="0">
                <a:solidFill>
                  <a:schemeClr val="bg1"/>
                </a:solidFill>
                <a:latin typeface="+mj-lt"/>
                <a:ea typeface="+mj-ea"/>
                <a:cs typeface="+mj-cs"/>
              </a:rPr>
              <a:t>.</a:t>
            </a:r>
            <a:br>
              <a:rPr lang="en-US" sz="222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kern="1200" dirty="0">
                <a:solidFill>
                  <a:schemeClr val="bg1"/>
                </a:solidFill>
                <a:latin typeface="+mj-lt"/>
                <a:ea typeface="+mj-ea"/>
                <a:cs typeface="+mj-cs"/>
              </a:rPr>
            </a:br>
            <a:br>
              <a:rPr lang="en-US" sz="1500" b="0" i="0" kern="1200" dirty="0">
                <a:solidFill>
                  <a:schemeClr val="bg1"/>
                </a:solidFill>
                <a:effectLst/>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p:nvPr/>
        </p:nvPicPr>
        <p:blipFill>
          <a:blip r:embed="rId1"/>
          <a:stretch>
            <a:fillRect/>
          </a:stretch>
        </p:blipFill>
        <p:spPr>
          <a:xfrm>
            <a:off x="5492750" y="818515"/>
            <a:ext cx="5525135" cy="5120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9" name="Rectangle 331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21" name="Group 3320"/>
          <p:cNvGrpSpPr>
            <a:grpSpLocks noGrp="1" noRot="1" noChangeAspect="1" noMove="1" noResize="1" noUngrp="1"/>
          </p:cNvGrpSpPr>
          <p:nvPr/>
        </p:nvGrpSpPr>
        <p:grpSpPr>
          <a:xfrm>
            <a:off x="616605" y="625095"/>
            <a:ext cx="4114800" cy="5731349"/>
            <a:chOff x="1674895" y="1345036"/>
            <a:chExt cx="5428610" cy="4210939"/>
          </a:xfrm>
        </p:grpSpPr>
        <p:sp>
          <p:nvSpPr>
            <p:cNvPr id="3322" name="Rectangle 3321"/>
            <p:cNvSpPr/>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Rectangle 3322"/>
            <p:cNvSpPr/>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5" name="Rectangle 3324"/>
          <p:cNvSpPr>
            <a:spLocks noGrp="1" noRot="1" noChangeAspect="1" noMove="1" noResize="1" noEditPoints="1" noAdjustHandles="1" noChangeArrowheads="1" noChangeShapeType="1" noTextEdit="1"/>
          </p:cNvSpPr>
          <p:nvPr/>
        </p:nvSpPr>
        <p:spPr>
          <a:xfrm>
            <a:off x="511507" y="531228"/>
            <a:ext cx="4114800" cy="57313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en-US" sz="2200" b="1" dirty="0">
                <a:solidFill>
                  <a:schemeClr val="bg1"/>
                </a:solidFill>
                <a:latin typeface="+mj-lt"/>
                <a:ea typeface="+mj-ea"/>
                <a:cs typeface="+mj-cs"/>
                <a:sym typeface="+mn-ea"/>
              </a:rPr>
              <a:t>HAVUZ</a:t>
            </a:r>
            <a:br>
              <a:rPr lang="en-US" sz="2200" b="1" dirty="0">
                <a:solidFill>
                  <a:schemeClr val="bg1"/>
                </a:solidFill>
                <a:latin typeface="+mj-lt"/>
                <a:ea typeface="+mj-ea"/>
                <a:cs typeface="+mj-cs"/>
                <a:sym typeface="+mn-ea"/>
              </a:rPr>
            </a:br>
            <a:br>
              <a:rPr lang="en-US" sz="2200" b="1" dirty="0">
                <a:solidFill>
                  <a:schemeClr val="bg1"/>
                </a:solidFill>
                <a:latin typeface="+mj-lt"/>
                <a:ea typeface="+mj-ea"/>
                <a:cs typeface="+mj-cs"/>
                <a:sym typeface="+mn-ea"/>
              </a:rPr>
            </a:br>
            <a:r>
              <a:rPr lang="en-US" sz="2200" b="1" dirty="0">
                <a:solidFill>
                  <a:schemeClr val="bg1"/>
                </a:solidFill>
                <a:latin typeface="+mj-lt"/>
                <a:ea typeface="+mj-ea"/>
                <a:cs typeface="+mj-cs"/>
                <a:sym typeface="+mn-ea"/>
              </a:rPr>
              <a:t>Doğal atmosferiyle dikkat çeken </a:t>
            </a:r>
            <a:r>
              <a:rPr lang="tr-TR" altLang="en-US" sz="2200" b="1" dirty="0">
                <a:solidFill>
                  <a:schemeClr val="bg1"/>
                </a:solidFill>
                <a:latin typeface="+mj-lt"/>
                <a:ea typeface="+mj-ea"/>
                <a:cs typeface="+mj-cs"/>
                <a:sym typeface="+mn-ea"/>
              </a:rPr>
              <a:t>KAIPO’nun 1.48 m. derinliğinde ki havuzunda özel deniz suyu kullanılmakta olup </a:t>
            </a:r>
            <a:r>
              <a:rPr lang="en-US" sz="2200" b="1" dirty="0">
                <a:solidFill>
                  <a:schemeClr val="bg1"/>
                </a:solidFill>
                <a:latin typeface="+mj-lt"/>
                <a:ea typeface="+mj-ea"/>
                <a:cs typeface="+mj-cs"/>
                <a:sym typeface="+mn-ea"/>
              </a:rPr>
              <a:t>misafirlerine saf ve lüks bir rahatlama hissi sunuyor.</a:t>
            </a:r>
            <a:br>
              <a:rPr lang="en-US" sz="2200" b="1" dirty="0">
                <a:solidFill>
                  <a:schemeClr val="bg1"/>
                </a:solidFill>
                <a:latin typeface="+mj-lt"/>
                <a:ea typeface="+mj-ea"/>
                <a:cs typeface="+mj-cs"/>
                <a:sym typeface="+mn-ea"/>
              </a:rPr>
            </a:br>
            <a:br>
              <a:rPr lang="en-US" sz="2200" dirty="0">
                <a:solidFill>
                  <a:schemeClr val="bg1"/>
                </a:solidFill>
                <a:latin typeface="+mj-lt"/>
                <a:ea typeface="+mj-ea"/>
                <a:cs typeface="+mj-cs"/>
                <a:sym typeface="+mn-ea"/>
              </a:rPr>
            </a:br>
            <a:br>
              <a:rPr lang="en-US" dirty="0">
                <a:solidFill>
                  <a:schemeClr val="bg1"/>
                </a:solidFill>
                <a:latin typeface="+mj-lt"/>
                <a:ea typeface="+mj-ea"/>
                <a:cs typeface="+mj-cs"/>
                <a:sym typeface="+mn-ea"/>
              </a:rPr>
            </a:br>
            <a:br>
              <a:rPr lang="en-US" dirty="0">
                <a:solidFill>
                  <a:schemeClr val="bg1"/>
                </a:solidFill>
                <a:effectLst/>
                <a:latin typeface="+mj-lt"/>
                <a:ea typeface="+mj-ea"/>
                <a:cs typeface="+mj-cs"/>
                <a:sym typeface="+mn-ea"/>
              </a:rPr>
            </a:br>
            <a:endParaRPr lang="en-US"/>
          </a:p>
        </p:txBody>
      </p:sp>
      <p:sp>
        <p:nvSpPr>
          <p:cNvPr id="2" name="Title 1"/>
          <p:cNvSpPr>
            <a:spLocks noGrp="1"/>
          </p:cNvSpPr>
          <p:nvPr>
            <p:ph type="title"/>
          </p:nvPr>
        </p:nvSpPr>
        <p:spPr>
          <a:xfrm>
            <a:off x="5190490" y="812165"/>
            <a:ext cx="6723380" cy="4911090"/>
          </a:xfrm>
        </p:spPr>
        <p:txBody>
          <a:bodyPr vert="horz" lIns="91440" tIns="45720" rIns="91440" bIns="45720" rtlCol="0" anchor="b">
            <a:normAutofit/>
          </a:bodyPr>
          <a:lstStyle/>
          <a:p>
            <a:pPr algn="ctr" fontAlgn="base"/>
            <a:br>
              <a:rPr lang="en-US" sz="1800" kern="1200" dirty="0">
                <a:solidFill>
                  <a:schemeClr val="bg1"/>
                </a:solidFill>
                <a:latin typeface="+mj-lt"/>
                <a:ea typeface="+mj-ea"/>
                <a:cs typeface="+mj-cs"/>
              </a:rPr>
            </a:br>
            <a:br>
              <a:rPr lang="en-US" sz="1800"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sp>
        <p:nvSpPr>
          <p:cNvPr id="3329" name="Oval 3328"/>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331" name="Oval 3330"/>
          <p:cNvSpPr>
            <a:spLocks noGrp="1" noRot="1" noChangeAspect="1" noMove="1" noResize="1" noEditPoints="1" noAdjustHandles="1" noChangeArrowheads="1" noChangeShapeType="1" noTextEdit="1"/>
          </p:cNvSpPr>
          <p:nvPr/>
        </p:nvSpPr>
        <p:spPr>
          <a:xfrm>
            <a:off x="325102" y="5190817"/>
            <a:ext cx="366014" cy="35726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pic>
        <p:nvPicPr>
          <p:cNvPr id="3" name="Picture 2"/>
          <p:cNvPicPr/>
          <p:nvPr/>
        </p:nvPicPr>
        <p:blipFill>
          <a:blip r:embed="rId1"/>
          <a:stretch>
            <a:fillRect/>
          </a:stretch>
        </p:blipFill>
        <p:spPr>
          <a:xfrm>
            <a:off x="5610860" y="1004570"/>
            <a:ext cx="5661025" cy="49288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16230" y="165100"/>
            <a:ext cx="5634990" cy="6340475"/>
          </a:xfrm>
        </p:spPr>
        <p:txBody>
          <a:bodyPr vert="horz" lIns="91440" tIns="45720" rIns="91440" bIns="45720" rtlCol="0" anchor="b">
            <a:normAutofit fontScale="90000"/>
          </a:bodyPr>
          <a:lstStyle/>
          <a:p>
            <a:r>
              <a:rPr lang="tr-TR" altLang="en-US" sz="2400" b="1" dirty="0">
                <a:solidFill>
                  <a:schemeClr val="bg1"/>
                </a:solidFill>
              </a:rPr>
              <a:t>ALAÇATI </a:t>
            </a:r>
            <a:r>
              <a:rPr lang="en-US" sz="2400" b="1" dirty="0">
                <a:solidFill>
                  <a:schemeClr val="bg1"/>
                </a:solidFill>
              </a:rPr>
              <a:t>HAKKINDA </a:t>
            </a:r>
            <a:br>
              <a:rPr lang="en-US" sz="2400" b="1" dirty="0">
                <a:solidFill>
                  <a:schemeClr val="bg1"/>
                </a:solidFill>
              </a:rPr>
            </a:br>
            <a:br>
              <a:rPr lang="en-US" sz="2400" b="1" dirty="0">
                <a:solidFill>
                  <a:schemeClr val="bg1"/>
                </a:solidFill>
              </a:rPr>
            </a:br>
            <a:r>
              <a:rPr lang="en-US" sz="2445" b="1" dirty="0">
                <a:solidFill>
                  <a:schemeClr val="bg1"/>
                </a:solidFill>
              </a:rPr>
              <a:t>Alaçatı, İzmir ilinin Çeşme ilçesine bağlı bir mahalledir. Ege Denizi'ne kıyısı vardır. Tarihî taş evleri ve yılın 360 günü rüzgâr alması sebebiyle rüzgâr sörfüne elverişli plajları ile ünlüdür. Alaçatı'nın antik dönemdeki adı Agrillia'dır. Alaçatı ismini 'Alacaat' adı verilen bir Osmanlı aşiretinden alır. Osmanlı döneminde Alaçatı'da Rumlar ve Türkler yaşıyorlardı. Rumcada 'Alacaat' kelimesinin telaffuzu zor olduğu için 'Alacaat' zamanla değişir ve günümüzde kullanılan Alaçatı adını alır.</a:t>
            </a:r>
            <a:br>
              <a:rPr lang="en-US" sz="2445" b="1" dirty="0">
                <a:solidFill>
                  <a:schemeClr val="bg1"/>
                </a:solidFill>
              </a:rPr>
            </a:br>
            <a:br>
              <a:rPr lang="en-US" sz="2445" b="1" dirty="0">
                <a:solidFill>
                  <a:schemeClr val="bg1"/>
                </a:solidFill>
              </a:rPr>
            </a:br>
            <a:r>
              <a:rPr lang="en-US" sz="2445" b="1" dirty="0">
                <a:solidFill>
                  <a:schemeClr val="bg1"/>
                </a:solidFill>
              </a:rPr>
              <a:t>2010 yılından beri düzenlenmekte olan </a:t>
            </a:r>
            <a:r>
              <a:rPr lang="tr-TR" altLang="en-US" sz="2445" b="1" dirty="0">
                <a:solidFill>
                  <a:schemeClr val="bg1"/>
                </a:solidFill>
              </a:rPr>
              <a:t>ot </a:t>
            </a:r>
            <a:r>
              <a:rPr lang="en-US" sz="2445" b="1" dirty="0">
                <a:solidFill>
                  <a:schemeClr val="bg1"/>
                </a:solidFill>
              </a:rPr>
              <a:t>festival</a:t>
            </a:r>
            <a:r>
              <a:rPr lang="tr-TR" altLang="en-US" sz="2445" b="1" dirty="0">
                <a:solidFill>
                  <a:schemeClr val="bg1"/>
                </a:solidFill>
              </a:rPr>
              <a:t>in</a:t>
            </a:r>
            <a:r>
              <a:rPr lang="en-US" sz="2445" b="1" dirty="0">
                <a:solidFill>
                  <a:schemeClr val="bg1"/>
                </a:solidFill>
              </a:rPr>
              <a:t>de bölgede yetişen otlardan yapılan yemeklerle ot çeşitlerinin tanıtılması hedeflenmektedir. Festival ilkbahar aylarında yapılmaktadır</a:t>
            </a:r>
            <a:endParaRPr lang="en-US" sz="2445" b="1" dirty="0">
              <a:solidFill>
                <a:schemeClr val="bg1"/>
              </a:solidFill>
            </a:endParaRPr>
          </a:p>
        </p:txBody>
      </p:sp>
      <p:pic>
        <p:nvPicPr>
          <p:cNvPr id="3" name="Picture 2"/>
          <p:cNvPicPr/>
          <p:nvPr/>
        </p:nvPicPr>
        <p:blipFill>
          <a:blip r:embed="rId1"/>
          <a:stretch>
            <a:fillRect/>
          </a:stretch>
        </p:blipFill>
        <p:spPr>
          <a:xfrm>
            <a:off x="6309995" y="0"/>
            <a:ext cx="5882005" cy="3429000"/>
          </a:xfrm>
          <a:prstGeom prst="rect">
            <a:avLst/>
          </a:prstGeom>
        </p:spPr>
      </p:pic>
      <p:pic>
        <p:nvPicPr>
          <p:cNvPr id="4" name="Picture 3"/>
          <p:cNvPicPr/>
          <p:nvPr/>
        </p:nvPicPr>
        <p:blipFill>
          <a:blip r:embed="rId2"/>
          <a:stretch>
            <a:fillRect/>
          </a:stretch>
        </p:blipFill>
        <p:spPr>
          <a:xfrm>
            <a:off x="6310630" y="3429635"/>
            <a:ext cx="5881370" cy="34283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Rectangle 1058"/>
          <p:cNvSpPr>
            <a:spLocks noGrp="1" noRot="1" noChangeAspect="1" noMove="1" noResize="1" noEditPoints="1" noAdjustHandles="1" noChangeArrowheads="1" noChangeShapeType="1" noTextEdit="1"/>
          </p:cNvSpPr>
          <p:nvPr/>
        </p:nvSpPr>
        <p:spPr>
          <a:xfrm>
            <a:off x="0" y="0"/>
            <a:ext cx="12192000" cy="6857999"/>
          </a:xfrm>
          <a:prstGeom prst="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highlight>
                <a:srgbClr val="FF0000"/>
              </a:highlight>
            </a:endParaRPr>
          </a:p>
        </p:txBody>
      </p:sp>
      <p:sp>
        <p:nvSpPr>
          <p:cNvPr id="5" name="Text Box 4"/>
          <p:cNvSpPr txBox="1"/>
          <p:nvPr/>
        </p:nvSpPr>
        <p:spPr>
          <a:xfrm>
            <a:off x="-635" y="-635"/>
            <a:ext cx="12192635" cy="6859270"/>
          </a:xfrm>
          <a:prstGeom prst="rect">
            <a:avLst/>
          </a:prstGeom>
        </p:spPr>
        <p:txBody>
          <a:bodyPr>
            <a:noAutofit/>
          </a:bodyPr>
          <a:p>
            <a:pPr marL="0" indent="0" algn="l"/>
            <a:endParaRPr sz="2000" b="1" i="0">
              <a:solidFill>
                <a:srgbClr val="212529"/>
              </a:solidFill>
              <a:latin typeface="Roboto"/>
              <a:ea typeface="Roboto"/>
            </a:endParaRPr>
          </a:p>
          <a:p>
            <a:pPr marL="0" indent="0" algn="l"/>
            <a:endParaRPr sz="2000" b="1" i="0">
              <a:solidFill>
                <a:srgbClr val="212529"/>
              </a:solidFill>
              <a:latin typeface="Roboto"/>
              <a:ea typeface="Roboto"/>
            </a:endParaRPr>
          </a:p>
          <a:p>
            <a:pPr marL="0" indent="0" algn="l"/>
            <a:endParaRPr sz="2000" b="0" i="0">
              <a:solidFill>
                <a:srgbClr val="212529"/>
              </a:solidFill>
              <a:latin typeface="Roboto"/>
              <a:ea typeface="Roboto"/>
            </a:endParaRPr>
          </a:p>
        </p:txBody>
      </p:sp>
      <p:sp>
        <p:nvSpPr>
          <p:cNvPr id="7" name="Text Box 6"/>
          <p:cNvSpPr txBox="1"/>
          <p:nvPr/>
        </p:nvSpPr>
        <p:spPr>
          <a:xfrm>
            <a:off x="-635" y="-1905"/>
            <a:ext cx="12191365" cy="6859905"/>
          </a:xfrm>
          <a:prstGeom prst="rect">
            <a:avLst/>
          </a:prstGeom>
          <a:solidFill>
            <a:schemeClr val="tx1"/>
          </a:solidFill>
        </p:spPr>
        <p:txBody>
          <a:bodyPr>
            <a:noAutofit/>
          </a:bodyPr>
          <a:p>
            <a:pPr marL="3657600" lvl="8" indent="457200">
              <a:spcAft>
                <a:spcPts val="1000"/>
              </a:spcAft>
            </a:pPr>
            <a:r>
              <a:rPr sz="2400" b="1" i="0">
                <a:solidFill>
                  <a:schemeClr val="tx1"/>
                </a:solidFill>
                <a:latin typeface="Tahoma" panose="020B0604030504040204" charset="0"/>
                <a:ea typeface="sans-serif"/>
                <a:cs typeface="Tahoma" panose="020B0604030504040204" charset="0"/>
              </a:rPr>
              <a:t>Uluslararası ölçekte, literatürel değeri olan ve ilçemizin Doğancılı Mahallesi sahilinde bulunan Boru Kayalar, 7000 ila 800.000 senede sahil kumulların oluşturduğu jeolojik bir mirasımız. Benzeri dünyada Çin ve Bahamalarda görülen Boru Kayalar doğa tutkunlarını bekliyor.</a:t>
            </a:r>
            <a:endParaRPr lang="tr-TR" sz="2400" b="1" i="0">
              <a:solidFill>
                <a:schemeClr val="tx1"/>
              </a:solidFill>
              <a:latin typeface="Tahoma" panose="020B0604030504040204" charset="0"/>
              <a:ea typeface="sans-serif"/>
              <a:cs typeface="Tahoma" panose="020B0604030504040204" charset="0"/>
            </a:endParaRPr>
          </a:p>
        </p:txBody>
      </p:sp>
      <p:sp>
        <p:nvSpPr>
          <p:cNvPr id="9" name="Text Box 8"/>
          <p:cNvSpPr txBox="1"/>
          <p:nvPr/>
        </p:nvSpPr>
        <p:spPr>
          <a:xfrm>
            <a:off x="8283575" y="3535045"/>
            <a:ext cx="3689985" cy="2760980"/>
          </a:xfrm>
          <a:prstGeom prst="rect">
            <a:avLst/>
          </a:prstGeom>
        </p:spPr>
        <p:txBody>
          <a:bodyPr>
            <a:noAutofit/>
          </a:bodyPr>
          <a:p>
            <a:pPr marL="0" indent="0" algn="ctr"/>
            <a:endParaRPr lang="tr-TR" sz="1600" b="0" i="0">
              <a:solidFill>
                <a:srgbClr val="212529"/>
              </a:solidFill>
              <a:latin typeface="Roboto"/>
              <a:ea typeface="Roboto"/>
            </a:endParaRPr>
          </a:p>
        </p:txBody>
      </p:sp>
      <p:sp>
        <p:nvSpPr>
          <p:cNvPr id="10" name="Text Box 9"/>
          <p:cNvSpPr txBox="1"/>
          <p:nvPr/>
        </p:nvSpPr>
        <p:spPr>
          <a:xfrm>
            <a:off x="7012940" y="3533775"/>
            <a:ext cx="4681855" cy="2676525"/>
          </a:xfrm>
          <a:prstGeom prst="rect">
            <a:avLst/>
          </a:prstGeom>
        </p:spPr>
        <p:txBody>
          <a:bodyPr wrap="square">
            <a:noAutofit/>
          </a:bodyPr>
          <a:p>
            <a:pPr marL="0" indent="0" algn="ctr"/>
            <a:endParaRPr lang="tr-TR" altLang="en-US" sz="1600" b="1" i="0">
              <a:solidFill>
                <a:srgbClr val="212529"/>
              </a:solidFill>
              <a:latin typeface="Roboto"/>
              <a:ea typeface="Roboto"/>
            </a:endParaRPr>
          </a:p>
          <a:p>
            <a:pPr marL="0" indent="0" algn="ctr"/>
            <a:r>
              <a:rPr lang="tr-TR" altLang="en-US" sz="1600" b="1" i="0">
                <a:solidFill>
                  <a:srgbClr val="212529"/>
                </a:solidFill>
                <a:latin typeface="Roboto"/>
                <a:ea typeface="Roboto"/>
              </a:rPr>
              <a:t>ILICALI HALK PLAJI</a:t>
            </a:r>
            <a:endParaRPr lang="tr-TR" altLang="en-US" sz="1600" b="1" i="0">
              <a:solidFill>
                <a:srgbClr val="212529"/>
              </a:solidFill>
              <a:latin typeface="Roboto"/>
              <a:ea typeface="Roboto"/>
            </a:endParaRPr>
          </a:p>
          <a:p>
            <a:pPr marL="0" indent="0" algn="ctr"/>
            <a:endParaRPr lang="en-US" altLang="en-US" sz="1600" b="0" i="0">
              <a:solidFill>
                <a:srgbClr val="212529"/>
              </a:solidFill>
              <a:latin typeface="Roboto"/>
              <a:ea typeface="Roboto"/>
            </a:endParaRPr>
          </a:p>
          <a:p>
            <a:pPr marL="0" indent="0" algn="ctr"/>
            <a:r>
              <a:rPr lang="en-US" altLang="en-US" sz="1600" b="0" i="0">
                <a:solidFill>
                  <a:srgbClr val="212529"/>
                </a:solidFill>
                <a:latin typeface="Roboto"/>
                <a:ea typeface="Roboto"/>
              </a:rPr>
              <a:t>Geni</a:t>
            </a:r>
            <a:r>
              <a:rPr lang="en-US" altLang="en-US" sz="1600" b="0" i="0">
                <a:solidFill>
                  <a:srgbClr val="212529"/>
                </a:solidFill>
                <a:latin typeface="Roboto"/>
                <a:ea typeface="Roboto"/>
              </a:rPr>
              <a:t>ş</a:t>
            </a:r>
            <a:r>
              <a:rPr lang="en-US" altLang="en-US" sz="1600" b="0" i="0">
                <a:solidFill>
                  <a:srgbClr val="212529"/>
                </a:solidFill>
                <a:latin typeface="Roboto"/>
                <a:ea typeface="Roboto"/>
              </a:rPr>
              <a:t> k</a:t>
            </a:r>
            <a:r>
              <a:rPr lang="en-US" altLang="en-US" sz="1600" b="0" i="0">
                <a:solidFill>
                  <a:srgbClr val="212529"/>
                </a:solidFill>
                <a:latin typeface="Roboto"/>
                <a:ea typeface="Roboto"/>
              </a:rPr>
              <a:t>ı</a:t>
            </a:r>
            <a:r>
              <a:rPr lang="en-US" altLang="en-US" sz="1600" b="0" i="0">
                <a:solidFill>
                  <a:srgbClr val="212529"/>
                </a:solidFill>
                <a:latin typeface="Roboto"/>
                <a:ea typeface="Roboto"/>
              </a:rPr>
              <a:t>y</a:t>
            </a:r>
            <a:r>
              <a:rPr lang="en-US" altLang="en-US" sz="1600" b="0" i="0">
                <a:solidFill>
                  <a:srgbClr val="212529"/>
                </a:solidFill>
                <a:latin typeface="Roboto"/>
                <a:ea typeface="Roboto"/>
              </a:rPr>
              <a:t>ı</a:t>
            </a:r>
            <a:r>
              <a:rPr lang="en-US" altLang="en-US" sz="1600" b="0" i="0">
                <a:solidFill>
                  <a:srgbClr val="212529"/>
                </a:solidFill>
                <a:latin typeface="Roboto"/>
                <a:ea typeface="Roboto"/>
              </a:rPr>
              <a:t> </a:t>
            </a:r>
            <a:r>
              <a:rPr lang="en-US" altLang="en-US" sz="1600" b="0" i="0">
                <a:solidFill>
                  <a:srgbClr val="212529"/>
                </a:solidFill>
                <a:latin typeface="Roboto"/>
                <a:ea typeface="Roboto"/>
              </a:rPr>
              <a:t>ş</a:t>
            </a:r>
            <a:r>
              <a:rPr lang="en-US" altLang="en-US" sz="1600" b="0" i="0">
                <a:solidFill>
                  <a:srgbClr val="212529"/>
                </a:solidFill>
                <a:latin typeface="Roboto"/>
                <a:ea typeface="Roboto"/>
              </a:rPr>
              <a:t>eridi, </a:t>
            </a:r>
            <a:r>
              <a:rPr lang="en-US" altLang="en-US" sz="1600" b="0" i="0">
                <a:solidFill>
                  <a:srgbClr val="212529"/>
                </a:solidFill>
                <a:latin typeface="Roboto"/>
                <a:ea typeface="Roboto"/>
              </a:rPr>
              <a:t>ç</a:t>
            </a:r>
            <a:r>
              <a:rPr lang="en-US" altLang="en-US" sz="1600" b="0" i="0">
                <a:solidFill>
                  <a:srgbClr val="212529"/>
                </a:solidFill>
                <a:latin typeface="Roboto"/>
                <a:ea typeface="Roboto"/>
              </a:rPr>
              <a:t>ocuklara uygun s</a:t>
            </a:r>
            <a:r>
              <a:rPr lang="en-US" altLang="en-US" sz="1600" b="0" i="0">
                <a:solidFill>
                  <a:srgbClr val="212529"/>
                </a:solidFill>
                <a:latin typeface="Roboto"/>
                <a:ea typeface="Roboto"/>
              </a:rPr>
              <a:t>ığ</a:t>
            </a:r>
            <a:r>
              <a:rPr lang="en-US" altLang="en-US" sz="1600" b="0" i="0">
                <a:solidFill>
                  <a:srgbClr val="212529"/>
                </a:solidFill>
                <a:latin typeface="Roboto"/>
                <a:ea typeface="Roboto"/>
              </a:rPr>
              <a:t> sular, restoranlar, </a:t>
            </a:r>
            <a:r>
              <a:rPr lang="en-US" altLang="en-US" sz="1600" b="0" i="0">
                <a:solidFill>
                  <a:srgbClr val="212529"/>
                </a:solidFill>
                <a:latin typeface="Roboto"/>
                <a:ea typeface="Roboto"/>
              </a:rPr>
              <a:t>ş</a:t>
            </a:r>
            <a:r>
              <a:rPr lang="en-US" altLang="en-US" sz="1600" b="0" i="0">
                <a:solidFill>
                  <a:srgbClr val="212529"/>
                </a:solidFill>
                <a:latin typeface="Roboto"/>
                <a:ea typeface="Roboto"/>
              </a:rPr>
              <a:t>ezlonglar ve </a:t>
            </a:r>
            <a:r>
              <a:rPr lang="en-US" altLang="en-US" sz="1600" b="0" i="0">
                <a:solidFill>
                  <a:srgbClr val="212529"/>
                </a:solidFill>
                <a:latin typeface="Roboto"/>
                <a:ea typeface="Roboto"/>
              </a:rPr>
              <a:t>ş</a:t>
            </a:r>
            <a:r>
              <a:rPr lang="en-US" altLang="en-US" sz="1600" b="0" i="0">
                <a:solidFill>
                  <a:srgbClr val="212529"/>
                </a:solidFill>
                <a:latin typeface="Roboto"/>
                <a:ea typeface="Roboto"/>
              </a:rPr>
              <a:t>emsiyelerle kapl</a:t>
            </a:r>
            <a:r>
              <a:rPr lang="en-US" altLang="en-US" sz="1600" b="0" i="0">
                <a:solidFill>
                  <a:srgbClr val="212529"/>
                </a:solidFill>
                <a:latin typeface="Roboto"/>
                <a:ea typeface="Roboto"/>
              </a:rPr>
              <a:t>ı</a:t>
            </a:r>
            <a:r>
              <a:rPr lang="en-US" altLang="en-US" sz="1600" b="0" i="0">
                <a:solidFill>
                  <a:srgbClr val="212529"/>
                </a:solidFill>
                <a:latin typeface="Roboto"/>
                <a:ea typeface="Roboto"/>
              </a:rPr>
              <a:t> ferah plaj.</a:t>
            </a:r>
            <a:endParaRPr lang="en-US" altLang="en-US" sz="1600" b="0" i="0">
              <a:solidFill>
                <a:srgbClr val="212529"/>
              </a:solidFill>
              <a:latin typeface="Roboto"/>
              <a:ea typeface="Roboto"/>
            </a:endParaRPr>
          </a:p>
          <a:p>
            <a:pPr marL="0" indent="0" algn="ctr"/>
            <a:endParaRPr lang="en-US" altLang="en-US" sz="1600" b="0" i="0">
              <a:solidFill>
                <a:srgbClr val="212529"/>
              </a:solidFill>
              <a:latin typeface="Roboto"/>
              <a:ea typeface="Roboto"/>
            </a:endParaRPr>
          </a:p>
          <a:p>
            <a:pPr marL="0" indent="0" algn="ctr"/>
            <a:endParaRPr lang="en-US" altLang="en-US" sz="1600" b="0" i="0">
              <a:solidFill>
                <a:srgbClr val="212529"/>
              </a:solidFill>
              <a:latin typeface="Roboto"/>
              <a:ea typeface="Roboto"/>
            </a:endParaRPr>
          </a:p>
          <a:p>
            <a:pPr marL="0" indent="0" algn="ctr"/>
            <a:endParaRPr lang="tr-TR" altLang="en-US" sz="1600" b="0" i="0">
              <a:solidFill>
                <a:srgbClr val="212529"/>
              </a:solidFill>
              <a:latin typeface="Roboto"/>
              <a:ea typeface="Roboto"/>
            </a:endParaRPr>
          </a:p>
        </p:txBody>
      </p:sp>
      <p:sp>
        <p:nvSpPr>
          <p:cNvPr id="11" name="Text Box 10"/>
          <p:cNvSpPr txBox="1"/>
          <p:nvPr/>
        </p:nvSpPr>
        <p:spPr>
          <a:xfrm>
            <a:off x="189230" y="3534410"/>
            <a:ext cx="4810760" cy="2542540"/>
          </a:xfrm>
          <a:prstGeom prst="rect">
            <a:avLst/>
          </a:prstGeom>
        </p:spPr>
        <p:txBody>
          <a:bodyPr wrap="square">
            <a:noAutofit/>
          </a:bodyPr>
          <a:p>
            <a:pPr marL="0" indent="0" algn="ctr"/>
            <a:endParaRPr lang="tr-TR" altLang="en-US" sz="1600" b="1" i="0">
              <a:solidFill>
                <a:srgbClr val="212529"/>
              </a:solidFill>
              <a:latin typeface="Roboto"/>
              <a:ea typeface="Roboto"/>
            </a:endParaRPr>
          </a:p>
          <a:p>
            <a:pPr marL="0" indent="0" algn="ctr"/>
            <a:r>
              <a:rPr lang="tr-TR" altLang="en-US" sz="1600" b="1" i="0">
                <a:solidFill>
                  <a:srgbClr val="212529"/>
                </a:solidFill>
                <a:latin typeface="Roboto"/>
                <a:ea typeface="Roboto"/>
              </a:rPr>
              <a:t>YEL DEĞİRMENLERİ</a:t>
            </a:r>
            <a:endParaRPr lang="tr-TR" altLang="en-US" sz="1600" b="1" i="0">
              <a:solidFill>
                <a:srgbClr val="212529"/>
              </a:solidFill>
              <a:latin typeface="Roboto"/>
              <a:ea typeface="Roboto"/>
            </a:endParaRPr>
          </a:p>
          <a:p>
            <a:pPr marL="0" indent="0" algn="ctr"/>
            <a:endParaRPr lang="en-US" altLang="en-US" sz="1600" b="1" i="0">
              <a:solidFill>
                <a:srgbClr val="212529"/>
              </a:solidFill>
              <a:latin typeface="Roboto"/>
              <a:ea typeface="Roboto"/>
            </a:endParaRPr>
          </a:p>
          <a:p>
            <a:pPr marL="0" indent="0" algn="ctr"/>
            <a:r>
              <a:rPr lang="en-US" altLang="en-US" sz="1600" b="0" i="0">
                <a:solidFill>
                  <a:srgbClr val="212529"/>
                </a:solidFill>
                <a:latin typeface="Roboto"/>
                <a:ea typeface="Roboto"/>
              </a:rPr>
              <a:t> Yüzlerce y</a:t>
            </a:r>
            <a:r>
              <a:rPr lang="en-US" altLang="en-US" sz="1600" b="0" i="0">
                <a:solidFill>
                  <a:srgbClr val="212529"/>
                </a:solidFill>
                <a:latin typeface="Roboto"/>
                <a:ea typeface="Roboto"/>
              </a:rPr>
              <a:t>ı</a:t>
            </a:r>
            <a:r>
              <a:rPr lang="en-US" altLang="en-US" sz="1600" b="0" i="0">
                <a:solidFill>
                  <a:srgbClr val="212529"/>
                </a:solidFill>
                <a:latin typeface="Roboto"/>
                <a:ea typeface="Roboto"/>
              </a:rPr>
              <a:t>ll</a:t>
            </a:r>
            <a:r>
              <a:rPr lang="en-US" altLang="en-US" sz="1600" b="0" i="0">
                <a:solidFill>
                  <a:srgbClr val="212529"/>
                </a:solidFill>
                <a:latin typeface="Roboto"/>
                <a:ea typeface="Roboto"/>
              </a:rPr>
              <a:t>ı</a:t>
            </a:r>
            <a:r>
              <a:rPr lang="en-US" altLang="en-US" sz="1600" b="0" i="0">
                <a:solidFill>
                  <a:srgbClr val="212529"/>
                </a:solidFill>
                <a:latin typeface="Roboto"/>
                <a:ea typeface="Roboto"/>
              </a:rPr>
              <a:t>k ta</a:t>
            </a:r>
            <a:r>
              <a:rPr lang="en-US" altLang="en-US" sz="1600" b="0" i="0">
                <a:solidFill>
                  <a:srgbClr val="212529"/>
                </a:solidFill>
                <a:latin typeface="Roboto"/>
                <a:ea typeface="Roboto"/>
              </a:rPr>
              <a:t>ş</a:t>
            </a:r>
            <a:r>
              <a:rPr lang="en-US" altLang="en-US" sz="1600" b="0" i="0">
                <a:solidFill>
                  <a:srgbClr val="212529"/>
                </a:solidFill>
                <a:latin typeface="Roboto"/>
                <a:ea typeface="Roboto"/>
              </a:rPr>
              <a:t> de</a:t>
            </a:r>
            <a:r>
              <a:rPr lang="en-US" altLang="en-US" sz="1600" b="0" i="0">
                <a:solidFill>
                  <a:srgbClr val="212529"/>
                </a:solidFill>
                <a:latin typeface="Roboto"/>
                <a:ea typeface="Roboto"/>
              </a:rPr>
              <a:t>ğ</a:t>
            </a:r>
            <a:r>
              <a:rPr lang="en-US" altLang="en-US" sz="1600" b="0" i="0">
                <a:solidFill>
                  <a:srgbClr val="212529"/>
                </a:solidFill>
                <a:latin typeface="Roboto"/>
                <a:ea typeface="Roboto"/>
              </a:rPr>
              <a:t>irmenleri, Arnavut kald</a:t>
            </a:r>
            <a:r>
              <a:rPr lang="en-US" altLang="en-US" sz="1600" b="0" i="0">
                <a:solidFill>
                  <a:srgbClr val="212529"/>
                </a:solidFill>
                <a:latin typeface="Roboto"/>
                <a:ea typeface="Roboto"/>
              </a:rPr>
              <a:t>ı</a:t>
            </a:r>
            <a:r>
              <a:rPr lang="en-US" altLang="en-US" sz="1600" b="0" i="0">
                <a:solidFill>
                  <a:srgbClr val="212529"/>
                </a:solidFill>
                <a:latin typeface="Roboto"/>
                <a:ea typeface="Roboto"/>
              </a:rPr>
              <a:t>r</a:t>
            </a:r>
            <a:r>
              <a:rPr lang="en-US" altLang="en-US" sz="1600" b="0" i="0">
                <a:solidFill>
                  <a:srgbClr val="212529"/>
                </a:solidFill>
                <a:latin typeface="Roboto"/>
                <a:ea typeface="Roboto"/>
              </a:rPr>
              <a:t>ı</a:t>
            </a:r>
            <a:r>
              <a:rPr lang="en-US" altLang="en-US" sz="1600" b="0" i="0">
                <a:solidFill>
                  <a:srgbClr val="212529"/>
                </a:solidFill>
                <a:latin typeface="Roboto"/>
                <a:ea typeface="Roboto"/>
              </a:rPr>
              <a:t>ml</a:t>
            </a:r>
            <a:r>
              <a:rPr lang="en-US" altLang="en-US" sz="1600" b="0" i="0">
                <a:solidFill>
                  <a:srgbClr val="212529"/>
                </a:solidFill>
                <a:latin typeface="Roboto"/>
                <a:ea typeface="Roboto"/>
              </a:rPr>
              <a:t>ı</a:t>
            </a:r>
            <a:r>
              <a:rPr lang="en-US" altLang="en-US" sz="1600" b="0" i="0">
                <a:solidFill>
                  <a:srgbClr val="212529"/>
                </a:solidFill>
                <a:latin typeface="Roboto"/>
                <a:ea typeface="Roboto"/>
              </a:rPr>
              <a:t> sokaklar</a:t>
            </a:r>
            <a:r>
              <a:rPr lang="en-US" altLang="en-US" sz="1600" b="0" i="0">
                <a:solidFill>
                  <a:srgbClr val="212529"/>
                </a:solidFill>
                <a:latin typeface="Roboto"/>
                <a:ea typeface="Roboto"/>
              </a:rPr>
              <a:t>ı</a:t>
            </a:r>
            <a:r>
              <a:rPr lang="en-US" altLang="en-US" sz="1600" b="0" i="0">
                <a:solidFill>
                  <a:srgbClr val="212529"/>
                </a:solidFill>
                <a:latin typeface="Roboto"/>
                <a:ea typeface="Roboto"/>
              </a:rPr>
              <a:t> ve kasaba manzaras</a:t>
            </a:r>
            <a:r>
              <a:rPr lang="en-US" altLang="en-US" sz="1600" b="0" i="0">
                <a:solidFill>
                  <a:srgbClr val="212529"/>
                </a:solidFill>
                <a:latin typeface="Roboto"/>
                <a:ea typeface="Roboto"/>
              </a:rPr>
              <a:t>ı</a:t>
            </a:r>
            <a:r>
              <a:rPr lang="en-US" altLang="en-US" sz="1600" b="0" i="0">
                <a:solidFill>
                  <a:srgbClr val="212529"/>
                </a:solidFill>
                <a:latin typeface="Roboto"/>
                <a:ea typeface="Roboto"/>
              </a:rPr>
              <a:t>yla ünlü seyir noktas</a:t>
            </a:r>
            <a:r>
              <a:rPr lang="en-US" altLang="en-US" sz="1600" b="0" i="0">
                <a:solidFill>
                  <a:srgbClr val="212529"/>
                </a:solidFill>
                <a:latin typeface="Roboto"/>
                <a:ea typeface="Roboto"/>
              </a:rPr>
              <a:t>ı</a:t>
            </a:r>
            <a:r>
              <a:rPr lang="en-US" altLang="en-US" sz="1600" b="0" i="0">
                <a:solidFill>
                  <a:srgbClr val="212529"/>
                </a:solidFill>
                <a:latin typeface="Roboto"/>
                <a:ea typeface="Roboto"/>
              </a:rPr>
              <a:t>.</a:t>
            </a:r>
            <a:endParaRPr lang="en-US" altLang="en-US" sz="1600" b="0" i="0">
              <a:solidFill>
                <a:srgbClr val="212529"/>
              </a:solidFill>
              <a:latin typeface="Roboto"/>
              <a:ea typeface="Roboto"/>
            </a:endParaRPr>
          </a:p>
          <a:p>
            <a:pPr marL="0" indent="0" algn="ctr"/>
            <a:endParaRPr lang="en-US" altLang="en-US" sz="1600" b="0" i="0">
              <a:solidFill>
                <a:srgbClr val="212529"/>
              </a:solidFill>
              <a:latin typeface="Roboto"/>
              <a:ea typeface="Roboto"/>
            </a:endParaRPr>
          </a:p>
          <a:p>
            <a:pPr marL="0" indent="0" algn="ctr"/>
            <a:endParaRPr lang="en-US" altLang="en-US" sz="1600" b="0" i="0">
              <a:solidFill>
                <a:srgbClr val="212529"/>
              </a:solidFill>
              <a:latin typeface="Roboto"/>
              <a:ea typeface="Roboto"/>
            </a:endParaRPr>
          </a:p>
          <a:p>
            <a:pPr marL="0" indent="0" algn="ctr"/>
            <a:endParaRPr lang="en-US" altLang="en-US" sz="1600" b="0" i="0">
              <a:solidFill>
                <a:srgbClr val="212529"/>
              </a:solidFill>
              <a:latin typeface="Roboto"/>
              <a:ea typeface="Roboto"/>
            </a:endParaRPr>
          </a:p>
          <a:p>
            <a:pPr marL="0" indent="0" algn="ctr"/>
            <a:r>
              <a:rPr lang="tr-TR" sz="1600" b="0" i="0">
                <a:solidFill>
                  <a:srgbClr val="212529"/>
                </a:solidFill>
                <a:latin typeface="Roboto"/>
                <a:ea typeface="Roboto"/>
              </a:rPr>
              <a:t>Otelinizden yürüyerek 30 dk. bisikletle 15 dk. veya özel aracınızla 5 dk. içerisinde ulaşabilirsiniz.</a:t>
            </a:r>
            <a:endParaRPr lang="tr-TR" sz="1600" b="0" i="0">
              <a:solidFill>
                <a:srgbClr val="212529"/>
              </a:solidFill>
              <a:latin typeface="Roboto"/>
              <a:ea typeface="Roboto"/>
            </a:endParaRPr>
          </a:p>
        </p:txBody>
      </p:sp>
      <p:sp>
        <p:nvSpPr>
          <p:cNvPr id="12" name="Text Box 11"/>
          <p:cNvSpPr txBox="1"/>
          <p:nvPr/>
        </p:nvSpPr>
        <p:spPr>
          <a:xfrm>
            <a:off x="894715" y="6390005"/>
            <a:ext cx="10800080" cy="655320"/>
          </a:xfrm>
          <a:prstGeom prst="rect">
            <a:avLst/>
          </a:prstGeom>
          <a:noFill/>
        </p:spPr>
        <p:txBody>
          <a:bodyPr wrap="square" rtlCol="0" anchor="t">
            <a:noAutofit/>
          </a:bodyPr>
          <a:p>
            <a:pPr marL="0" indent="0" algn="ctr"/>
            <a:r>
              <a:rPr lang="tr-TR" b="1">
                <a:solidFill>
                  <a:srgbClr val="FF0000"/>
                </a:solidFill>
                <a:latin typeface="Roboto"/>
                <a:ea typeface="Roboto"/>
                <a:sym typeface="+mn-ea"/>
              </a:rPr>
              <a:t>Lütfen çevreyi kirletmeden ve </a:t>
            </a:r>
            <a:r>
              <a:rPr b="1">
                <a:solidFill>
                  <a:srgbClr val="FF0000"/>
                </a:solidFill>
                <a:latin typeface="Roboto"/>
                <a:ea typeface="Roboto"/>
                <a:sym typeface="+mn-ea"/>
              </a:rPr>
              <a:t>doğal güzelliklere zarar vermeden hareket e</a:t>
            </a:r>
            <a:r>
              <a:rPr lang="tr-TR" b="1">
                <a:solidFill>
                  <a:srgbClr val="FF0000"/>
                </a:solidFill>
                <a:latin typeface="Roboto"/>
                <a:ea typeface="Roboto"/>
                <a:sym typeface="+mn-ea"/>
              </a:rPr>
              <a:t>diniz.</a:t>
            </a:r>
            <a:endParaRPr lang="tr-TR" b="1">
              <a:solidFill>
                <a:srgbClr val="FF0000"/>
              </a:solidFill>
              <a:latin typeface="Roboto"/>
              <a:ea typeface="Roboto"/>
              <a:sym typeface="+mn-ea"/>
            </a:endParaRPr>
          </a:p>
        </p:txBody>
      </p:sp>
      <p:sp>
        <p:nvSpPr>
          <p:cNvPr id="13" name="Text Box 12"/>
          <p:cNvSpPr txBox="1"/>
          <p:nvPr/>
        </p:nvSpPr>
        <p:spPr>
          <a:xfrm>
            <a:off x="2760345" y="73025"/>
            <a:ext cx="6096000" cy="429895"/>
          </a:xfrm>
          <a:prstGeom prst="rect">
            <a:avLst/>
          </a:prstGeom>
          <a:noFill/>
        </p:spPr>
        <p:txBody>
          <a:bodyPr wrap="square" rtlCol="0" anchor="t">
            <a:spAutoFit/>
          </a:bodyPr>
          <a:p>
            <a:pPr marL="0" indent="0" algn="ctr"/>
            <a:r>
              <a:rPr lang="tr-TR" altLang="en-US" sz="2200" b="1">
                <a:solidFill>
                  <a:srgbClr val="212529"/>
                </a:solidFill>
                <a:latin typeface="Roboto"/>
                <a:ea typeface="Roboto"/>
                <a:sym typeface="+mn-ea"/>
              </a:rPr>
              <a:t>ALAÇATI GEZELİM GÖRELİM</a:t>
            </a:r>
            <a:endParaRPr lang="tr-TR" altLang="en-US" sz="2200" b="1">
              <a:solidFill>
                <a:srgbClr val="212529"/>
              </a:solidFill>
              <a:latin typeface="Roboto"/>
              <a:ea typeface="Roboto"/>
              <a:sym typeface="+mn-ea"/>
            </a:endParaRPr>
          </a:p>
        </p:txBody>
      </p:sp>
      <p:pic>
        <p:nvPicPr>
          <p:cNvPr id="2" name="Picture 1"/>
          <p:cNvPicPr/>
          <p:nvPr/>
        </p:nvPicPr>
        <p:blipFill>
          <a:blip r:embed="rId1"/>
          <a:stretch>
            <a:fillRect/>
          </a:stretch>
        </p:blipFill>
        <p:spPr>
          <a:xfrm>
            <a:off x="364490" y="876935"/>
            <a:ext cx="4635500" cy="2658745"/>
          </a:xfrm>
          <a:prstGeom prst="rect">
            <a:avLst/>
          </a:prstGeom>
        </p:spPr>
      </p:pic>
      <p:pic>
        <p:nvPicPr>
          <p:cNvPr id="6" name="Picture 5"/>
          <p:cNvPicPr/>
          <p:nvPr/>
        </p:nvPicPr>
        <p:blipFill>
          <a:blip r:embed="rId2"/>
          <a:stretch>
            <a:fillRect/>
          </a:stretch>
        </p:blipFill>
        <p:spPr>
          <a:xfrm>
            <a:off x="7012940" y="876935"/>
            <a:ext cx="4681855" cy="2658110"/>
          </a:xfrm>
          <a:prstGeom prst="rect">
            <a:avLst/>
          </a:prstGeom>
        </p:spPr>
      </p:pic>
      <p:sp>
        <p:nvSpPr>
          <p:cNvPr id="8" name="Text Box 7"/>
          <p:cNvSpPr txBox="1"/>
          <p:nvPr/>
        </p:nvSpPr>
        <p:spPr>
          <a:xfrm>
            <a:off x="6657975" y="5493385"/>
            <a:ext cx="5315585" cy="583565"/>
          </a:xfrm>
          <a:prstGeom prst="rect">
            <a:avLst/>
          </a:prstGeom>
          <a:noFill/>
        </p:spPr>
        <p:txBody>
          <a:bodyPr wrap="square" rtlCol="0" anchor="t">
            <a:spAutoFit/>
          </a:bodyPr>
          <a:p>
            <a:pPr marL="0" indent="0" algn="ctr"/>
            <a:r>
              <a:rPr lang="tr-TR" sz="1600">
                <a:solidFill>
                  <a:srgbClr val="212529"/>
                </a:solidFill>
                <a:latin typeface="Roboto"/>
                <a:ea typeface="Roboto"/>
                <a:sym typeface="+mn-ea"/>
              </a:rPr>
              <a:t>Otelinizden yürüyerek 20 dk. bisikletle 10 dk. veya özel aracınızla 3 dk. içerisinde ulaşabilirsiniz.</a:t>
            </a:r>
            <a:endParaRPr lang="tr-TR" sz="1600">
              <a:solidFill>
                <a:srgbClr val="212529"/>
              </a:solidFill>
              <a:latin typeface="Roboto"/>
              <a:ea typeface="Roboto"/>
              <a:sym typeface="+mn-ea"/>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p="http://schemas.openxmlformats.org/presentationml/2006/main">
  <p:tag name="TABLE_ENDDRAG_ORIGIN_RECT" val="307*71"/>
  <p:tag name="TABLE_ENDDRAG_RECT" val="48*328*307*71"/>
</p:tagLst>
</file>

<file path=ppt/tags/tag2.xml><?xml version="1.0" encoding="utf-8"?>
<p:tagLst xmlns:p="http://schemas.openxmlformats.org/presentationml/2006/main">
  <p:tag name="TABLE_ENDDRAG_ORIGIN_RECT" val="307*63"/>
  <p:tag name="TABLE_ENDDRAG_RECT" val="48*413*307*63"/>
</p:tagLst>
</file>

<file path=ppt/tags/tag3.xml><?xml version="1.0" encoding="utf-8"?>
<p:tagLst xmlns:p="http://schemas.openxmlformats.org/presentationml/2006/main">
  <p:tag name="TABLE_ENDDRAG_ORIGIN_RECT" val="264*53"/>
  <p:tag name="TABLE_ENDDRAG_RECT" val="73*408*264*53"/>
</p:tagLst>
</file>

<file path=ppt/tags/tag4.xml><?xml version="1.0" encoding="utf-8"?>
<p:tagLst xmlns:p="http://schemas.openxmlformats.org/presentationml/2006/main">
  <p:tag name="TABLE_ENDDRAG_ORIGIN_RECT" val="264*61"/>
  <p:tag name="TABLE_ENDDRAG_RECT" val="73*408*264*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12178</Words>
  <Application>WPS Presentation</Application>
  <PresentationFormat>Geniş ekran</PresentationFormat>
  <Paragraphs>182</Paragraphs>
  <Slides>25</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SimSun</vt:lpstr>
      <vt:lpstr>Wingdings</vt:lpstr>
      <vt:lpstr>Microsoft Sans Serif</vt:lpstr>
      <vt:lpstr>Calibri</vt:lpstr>
      <vt:lpstr>Microsoft YaHei</vt:lpstr>
      <vt:lpstr>Arial Unicode MS</vt:lpstr>
      <vt:lpstr>Calibri Light</vt:lpstr>
      <vt:lpstr>Roboto</vt:lpstr>
      <vt:lpstr>Tahoma</vt:lpstr>
      <vt:lpstr>sans-serif</vt:lpstr>
      <vt:lpstr>Segoe Print</vt:lpstr>
      <vt:lpstr>Calibri</vt:lpstr>
      <vt:lpstr>Times New Roman</vt:lpstr>
      <vt:lpstr>Office Theme</vt:lpstr>
      <vt:lpstr>PowerPoint 演示文稿</vt:lpstr>
      <vt:lpstr>   SÜRDÜRÜLEBİLİRLİK RAPORU   ......................... olarak yayınladığımız sürdürülebilirlik raporunda çevresel ve sosyal alanda yaptığımız çalışmaları ve geleceğe yönelik hedeflerimizi paylaşmak istiyoruz.  Sürdürülebilir Turizm odaklı gelişme ve büyüme hedeflerine gönülden bağlıyız. Yasal uyumun bir adım önüne geçerek yaptığımız işlerde kalite,çevre,gıda güvenliği,enerji,iş ve işçi sağlığı güvenliği konularında  uluslararası standartlara erişmek için gayret içerisindeyiz.  Tüm paydaşlarımızla kalıcı ve samimi lişkiler kurmaya özen göstererek toplumsal duyarlılığı göz önünde bulunduruyoruz. Sürdürülebilirlik risklerinin etkin biçimde yönetilmesi ve sürdürülebilir büyümenin uzun vadeli stratejilerle sağlanmasına odaklanıyoruz.  Sürdürülebilirlik Raporumuz 2024 dönemi verilerini içermektedir.     </vt:lpstr>
      <vt:lpstr>    HAKKIMIZDA   ........................, .................... ili , ........................ ilçesine bağlı bulunmakta   olup .......................................................... adresinde ..... oda/ ....... yatak kapasitesiyle  hizmet vermektedir.  Doğayla konforun iç içe geçtiği  mimarisiyle, kuşların, ağaçların, çiçeklerin, güneşin, toprağın kısaca dört elementin refakatinde açık ve kapalı alanlarıyla misafirlerine ev sahipliği yapmaktadır.  Konaklama tesisi şehir merkezinden 10 dk. uzaklıkta bulunur.  10 dk. ve Adalar'a 1 km uzaklıktadır. Tesis, Hamidiye Cami yakınlarında konumlanmıştır. Gezilecek yerlere kolay ulaşım sağlayan tesis, Çarkıfelek otobüs durağına 50 mt. uzaklıktadır.    </vt:lpstr>
      <vt:lpstr>  HİZMETLERİMİZ  7/24 Resepsiyon Concierge Emanet Dolabı Restaurant Cafe Oda Servisi Kahvaltı  Toplantı Salonu Etkinlik ve Organizasyon Havuz SPA Çalışma Alanı Çamaşırhane Ütü Bahçe Otopark Elektrikli Araç Şarj İstasyonu  Kablosuz İnternet Bağlantısı</vt:lpstr>
      <vt:lpstr>      ODALARIMIZDA  LCD Tv Klima Saç Kurutma Makinesi Mini Buzdolabı Telefon Kasa Oturma Grubu Havlu Terlik Şampuan Duş Jeli El Sabunu Balkon Deniz,Bahçe,Havuz Manzar</vt:lpstr>
      <vt:lpstr>    YİYECEK &amp; İÇECEK   Oda Kahvaltı konseptiyle hizmet veren .......’in .......katında bulunan cafesinde gün boyu yiyecek içecek ihtiyaçlarınızı karşılayabilir veya yakın civarda faaliyet gösteren yerel restorantları ziyaret edebilirsiniz.             </vt:lpstr>
      <vt:lpstr>  FİTNESS &amp; SPA  Doğal atmosferiyle dikkat çeken SPA, tüm terapilerde kullanılan dünyaca ünlü doğal ürünleriyle, duygulara hitap eden yumuşak müziği ve özel bitki yağlarının havaya yayılan aroması eşliğinde misafirlerine saf ve lüks bir rahatlama hissi sunuyor.  Ayrıca SPA alanımızda kapalı yüzme havuzu, sauna ve sıcak taş yataklarımızda bulunmaktadır.  Engelli misafirlerimiz için havuz asansörü bulunmaktadır.   </vt:lpstr>
      <vt:lpstr>ALAÇATI HAKKINDA   Alaçatı, İzmir ilinin Çeşme ilçesine bağlı bir mahalledir. Ege Denizi'ne kıyısı vardır. Tarihî taş evleri ve yılın 360 günü rüzgâr alması sebebiyle rüzgâr sörfüne elverişli plajları ile ünlüdür. Alaçatı'nın antik dönemdeki adı Agrillia'dır. Alaçatı ismini 'Alacaat' adı verilen bir Osmanlı aşiretinden alır. Osmanlı döneminde Alaçatı'da Rumlar ve Türkler yaşıyorlardı. Rumcada 'Alacaat' kelimesinin telaffuzu zor olduğu için 'Alacaat' zamanla değişir ve günümüzde kullanılan Alaçatı adını alır.  2010 yılından beri düzenlenmekte olan ot festivalinde bölgede yetişen otlardan yapılan yemeklerle ot çeşitlerinin tanıtılması hedeflenmektedir. Festival ilkbahar aylarında yapılmaktadır</vt:lpstr>
      <vt:lpstr>PowerPoint 演示文稿</vt:lpstr>
      <vt:lpstr>POLİTİKALARIMIZ </vt:lpstr>
      <vt:lpstr>POLİTİKALARIMIZ </vt:lpstr>
      <vt:lpstr>POLİTİKALARIMIZ </vt:lpstr>
      <vt:lpstr>POLİTİKALARIMIZ </vt:lpstr>
      <vt:lpstr>POLİTİKALARIMIZ </vt:lpstr>
      <vt:lpstr>POLİTİKALARIMIZ </vt:lpstr>
      <vt:lpstr>ÇEVRE DOSTU UYGULAMALAR </vt:lpstr>
      <vt:lpstr>PERSONEL VE ÇALIŞMA HAYATI   ............ 2025 yılında ... kadın, ..... erkek olmak üzere toplam .... personelle hizmet vermektedir.  Personeller Sürdürülebilir Turizm,Çevre Atık Yönetimi, Sürdürülebilirlik Politikaları, Biyoçeşitlilik, Çocuk Hakları,Oryantasyon, İlkyardım, Temel İş Sağlığı Güvenliği ve Hijyen eğitimlerini başarıyla tamamlamış olup iş kanunu hükümlerince gerekli tüm yasal şartlar titizlikle gerçekleştirilmektedir.     2025 Kadın Personel Oranı %.....</vt:lpstr>
      <vt:lpstr>Personel Oranları 2025</vt:lpstr>
      <vt:lpstr>  TARİHİ, KÜLTÜREL VE DOĞAL ALANLARDA ZİYARET KURALLARI   ✓ Ziyaret edeceğiniz alanlarda asılı olan kurallara ve görevlilerin uyarılarına uyunuz.  ✓ Ziyaret edeceğiniz lokasyonun dini ve kültürel hassasiyetlerine göre ziyaretinizi gerçekleştiriniz.  ✓ Cami, türbe vb. ziyaretlerinizde tesettüre uygun bir kıyafet tercih ediniz, ayakkabı ile girilemeyecek alanlara, ayakkabı ile girmeyiniz.  ✓ Çevreyi kirletmeyiniz, ateş yakmayınız.  ✓ Tarihi binalara ve eserlere yazı yazmayınız ve resim çizmeyiniz  ✓ Fotoğraf çekilmesinin yasak olduğu yerlerde fotoğraf çekimi yapmayınız.  ✓ Gezi sırasında toplumun hassasiyetlerini dikkate alınız, başkalarını rahatsız edici davranışlardan kaçınınız.  </vt:lpstr>
      <vt:lpstr>  KÜLTÜREL MİRAS    ............................ olarak Kültürel Mirasımıza sahip çıkıp korumak adına ÇEKÜL Vakfına düzenli olarak bağış yapıyoruz.    </vt:lpstr>
      <vt:lpstr>  BİYOÇEŞİTLİLİK     ........ olarak biyoçeşitliliğimizi koruyarak gelecek nesillere yaşanabilir bir dünya bırakmak için nesli tükenme tehlikesiyle Dünya Doğa Koruma Birliği tarafından işaretlenen KUM ZAMBAKLARINI koruma altına alan AKÇATUDER Derneğine düzenli olarak bağış yapıyoruz.    </vt:lpstr>
      <vt:lpstr>           HAYVAN SAĞLIĞI VE REFAHI   Birleşmiş Milletler Çevre Programı (UNEP) ve INTERPOL raporlarına göre ‘’yaban hayatı kaçakçılığı’’ yılda 25 milyar dolarlık bir karaborsa değeriyle dünyanın en büyük yasadışı ticaret türü olarak yer almaktadır.    ZİYARET ETTİĞİNİZ LOKASYONLARDA YABAN HAYATI  TÜRLERİNDEN ÜRETİLEN HEDİYELİK EŞYA VE BENZERİ ÜRÜN ALMAYINIZ !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Barbaros OZDEMIR</dc:creator>
  <cp:keywords>Kurum İçi, Kişisel Veri İçermez</cp:keywords>
  <cp:lastModifiedBy>bmana</cp:lastModifiedBy>
  <cp:revision>288</cp:revision>
  <dcterms:created xsi:type="dcterms:W3CDTF">2022-01-13T16:03:00Z</dcterms:created>
  <dcterms:modified xsi:type="dcterms:W3CDTF">2025-06-15T09:17:47Z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c8d56b50-7cf7-45fd-845c-68d8e770a680</vt:lpwstr>
  </property>
  <property fmtid="{D5CDD505-2E9C-101B-9397-08002B2CF9AE}" pid="3" name="Classification">
    <vt:lpwstr>KI466788df7ee82094d8cd</vt:lpwstr>
  </property>
  <property fmtid="{D5CDD505-2E9C-101B-9397-08002B2CF9AE}" pid="4" name="KVKK">
    <vt:lpwstr>KY4b8994c42c0d5fe6953e</vt:lpwstr>
  </property>
  <property fmtid="{D5CDD505-2E9C-101B-9397-08002B2CF9AE}" pid="5" name="ICV">
    <vt:lpwstr>39BC4ECB300C49419A92985B3244C02C_12</vt:lpwstr>
  </property>
  <property fmtid="{D5CDD505-2E9C-101B-9397-08002B2CF9AE}" pid="6" name="KSOProductBuildVer">
    <vt:lpwstr>1033-12.2.0.21179</vt:lpwstr>
  </property>
</Properties>
</file>